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ls" ContentType="application/vnd.ms-excel"/>
  <Override PartName="/ppt/theme/themeOverride3.xml" ContentType="application/vnd.openxmlformats-officedocument.themeOverr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charts/chart13.xml" ContentType="application/vnd.openxmlformats-officedocument.drawingml.char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harts/chart9.xml" ContentType="application/vnd.openxmlformats-officedocument.drawingml.chart+xml"/>
  <Override PartName="/ppt/charts/chart11.xml" ContentType="application/vnd.openxmlformats-officedocument.drawingml.chart+xml"/>
  <Override PartName="/ppt/slideLayouts/slideLayout10.xml" ContentType="application/vnd.openxmlformats-officedocument.presentationml.slideLayout+xml"/>
  <Default Extension="vml" ContentType="application/vnd.openxmlformats-officedocument.vmlDrawing"/>
  <Override PartName="/ppt/charts/chart6.xml" ContentType="application/vnd.openxmlformats-officedocument.drawingml.chart+xml"/>
  <Override PartName="/ppt/charts/chart7.xml" ContentType="application/vnd.openxmlformats-officedocument.drawingml.chart+xml"/>
  <Override PartName="/ppt/charts/chart10.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theme/themeOverride4.xml" ContentType="application/vnd.openxmlformats-officedocument.themeOverr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ppt/charts/chart14.xml" ContentType="application/vnd.openxmlformats-officedocument.drawingml.char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charts/chart8.xml" ContentType="application/vnd.openxmlformats-officedocument.drawingml.chart+xml"/>
  <Override PartName="/ppt/charts/chart12.xml" ContentType="application/vnd.openxmlformats-officedocument.drawingml.char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1"/>
  </p:sldMasterIdLst>
  <p:notesMasterIdLst>
    <p:notesMasterId r:id="rId25"/>
  </p:notesMasterIdLst>
  <p:handoutMasterIdLst>
    <p:handoutMasterId r:id="rId26"/>
  </p:handoutMasterIdLst>
  <p:sldIdLst>
    <p:sldId id="383" r:id="rId2"/>
    <p:sldId id="305" r:id="rId3"/>
    <p:sldId id="375" r:id="rId4"/>
    <p:sldId id="363" r:id="rId5"/>
    <p:sldId id="365" r:id="rId6"/>
    <p:sldId id="385" r:id="rId7"/>
    <p:sldId id="364" r:id="rId8"/>
    <p:sldId id="341" r:id="rId9"/>
    <p:sldId id="353" r:id="rId10"/>
    <p:sldId id="376" r:id="rId11"/>
    <p:sldId id="378" r:id="rId12"/>
    <p:sldId id="379" r:id="rId13"/>
    <p:sldId id="380" r:id="rId14"/>
    <p:sldId id="382" r:id="rId15"/>
    <p:sldId id="381" r:id="rId16"/>
    <p:sldId id="352" r:id="rId17"/>
    <p:sldId id="337" r:id="rId18"/>
    <p:sldId id="338" r:id="rId19"/>
    <p:sldId id="335" r:id="rId20"/>
    <p:sldId id="340" r:id="rId21"/>
    <p:sldId id="348" r:id="rId22"/>
    <p:sldId id="386" r:id="rId23"/>
    <p:sldId id="346" r:id="rId24"/>
  </p:sldIdLst>
  <p:sldSz cx="9144000" cy="6858000" type="screen4x3"/>
  <p:notesSz cx="9296400" cy="6881813"/>
  <p:defaultTextStyle>
    <a:defPPr>
      <a:defRPr lang="en-GB"/>
    </a:defPPr>
    <a:lvl1pPr algn="l" rtl="0" fontAlgn="base">
      <a:spcBef>
        <a:spcPct val="0"/>
      </a:spcBef>
      <a:spcAft>
        <a:spcPct val="0"/>
      </a:spcAft>
      <a:defRPr sz="1600" kern="1200">
        <a:solidFill>
          <a:schemeClr val="tx1"/>
        </a:solidFill>
        <a:latin typeface="Monotype Sorts"/>
        <a:ea typeface="+mn-ea"/>
        <a:cs typeface="Arial" pitchFamily="34" charset="0"/>
      </a:defRPr>
    </a:lvl1pPr>
    <a:lvl2pPr marL="457200" algn="l" rtl="0" fontAlgn="base">
      <a:spcBef>
        <a:spcPct val="0"/>
      </a:spcBef>
      <a:spcAft>
        <a:spcPct val="0"/>
      </a:spcAft>
      <a:defRPr sz="1600" kern="1200">
        <a:solidFill>
          <a:schemeClr val="tx1"/>
        </a:solidFill>
        <a:latin typeface="Monotype Sorts"/>
        <a:ea typeface="+mn-ea"/>
        <a:cs typeface="Arial" pitchFamily="34" charset="0"/>
      </a:defRPr>
    </a:lvl2pPr>
    <a:lvl3pPr marL="914400" algn="l" rtl="0" fontAlgn="base">
      <a:spcBef>
        <a:spcPct val="0"/>
      </a:spcBef>
      <a:spcAft>
        <a:spcPct val="0"/>
      </a:spcAft>
      <a:defRPr sz="1600" kern="1200">
        <a:solidFill>
          <a:schemeClr val="tx1"/>
        </a:solidFill>
        <a:latin typeface="Monotype Sorts"/>
        <a:ea typeface="+mn-ea"/>
        <a:cs typeface="Arial" pitchFamily="34" charset="0"/>
      </a:defRPr>
    </a:lvl3pPr>
    <a:lvl4pPr marL="1371600" algn="l" rtl="0" fontAlgn="base">
      <a:spcBef>
        <a:spcPct val="0"/>
      </a:spcBef>
      <a:spcAft>
        <a:spcPct val="0"/>
      </a:spcAft>
      <a:defRPr sz="1600" kern="1200">
        <a:solidFill>
          <a:schemeClr val="tx1"/>
        </a:solidFill>
        <a:latin typeface="Monotype Sorts"/>
        <a:ea typeface="+mn-ea"/>
        <a:cs typeface="Arial" pitchFamily="34" charset="0"/>
      </a:defRPr>
    </a:lvl4pPr>
    <a:lvl5pPr marL="1828800" algn="l" rtl="0" fontAlgn="base">
      <a:spcBef>
        <a:spcPct val="0"/>
      </a:spcBef>
      <a:spcAft>
        <a:spcPct val="0"/>
      </a:spcAft>
      <a:defRPr sz="1600" kern="1200">
        <a:solidFill>
          <a:schemeClr val="tx1"/>
        </a:solidFill>
        <a:latin typeface="Monotype Sorts"/>
        <a:ea typeface="+mn-ea"/>
        <a:cs typeface="Arial" pitchFamily="34" charset="0"/>
      </a:defRPr>
    </a:lvl5pPr>
    <a:lvl6pPr marL="2286000" algn="l" defTabSz="914400" rtl="0" eaLnBrk="1" latinLnBrk="0" hangingPunct="1">
      <a:defRPr sz="1600" kern="1200">
        <a:solidFill>
          <a:schemeClr val="tx1"/>
        </a:solidFill>
        <a:latin typeface="Monotype Sorts"/>
        <a:ea typeface="+mn-ea"/>
        <a:cs typeface="Arial" pitchFamily="34" charset="0"/>
      </a:defRPr>
    </a:lvl6pPr>
    <a:lvl7pPr marL="2743200" algn="l" defTabSz="914400" rtl="0" eaLnBrk="1" latinLnBrk="0" hangingPunct="1">
      <a:defRPr sz="1600" kern="1200">
        <a:solidFill>
          <a:schemeClr val="tx1"/>
        </a:solidFill>
        <a:latin typeface="Monotype Sorts"/>
        <a:ea typeface="+mn-ea"/>
        <a:cs typeface="Arial" pitchFamily="34" charset="0"/>
      </a:defRPr>
    </a:lvl7pPr>
    <a:lvl8pPr marL="3200400" algn="l" defTabSz="914400" rtl="0" eaLnBrk="1" latinLnBrk="0" hangingPunct="1">
      <a:defRPr sz="1600" kern="1200">
        <a:solidFill>
          <a:schemeClr val="tx1"/>
        </a:solidFill>
        <a:latin typeface="Monotype Sorts"/>
        <a:ea typeface="+mn-ea"/>
        <a:cs typeface="Arial" pitchFamily="34" charset="0"/>
      </a:defRPr>
    </a:lvl8pPr>
    <a:lvl9pPr marL="3657600" algn="l" defTabSz="914400" rtl="0" eaLnBrk="1" latinLnBrk="0" hangingPunct="1">
      <a:defRPr sz="1600" kern="1200">
        <a:solidFill>
          <a:schemeClr val="tx1"/>
        </a:solidFill>
        <a:latin typeface="Monotype Sorts"/>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E719"/>
    <a:srgbClr val="FFFFCC"/>
    <a:srgbClr val="993366"/>
    <a:srgbClr val="9797FF"/>
    <a:srgbClr val="7D7DFF"/>
    <a:srgbClr val="7999FF"/>
    <a:srgbClr val="6666FF"/>
    <a:srgbClr val="FFFF99"/>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002" autoAdjust="0"/>
    <p:restoredTop sz="93115" autoAdjust="0"/>
  </p:normalViewPr>
  <p:slideViewPr>
    <p:cSldViewPr>
      <p:cViewPr>
        <p:scale>
          <a:sx n="100" d="100"/>
          <a:sy n="100" d="100"/>
        </p:scale>
        <p:origin x="-390" y="-24"/>
      </p:cViewPr>
      <p:guideLst>
        <p:guide orient="horz" pos="1056"/>
        <p:guide pos="1248"/>
      </p:guideLst>
    </p:cSldViewPr>
  </p:slideViewPr>
  <p:outlineViewPr>
    <p:cViewPr>
      <p:scale>
        <a:sx n="33" d="100"/>
        <a:sy n="33" d="100"/>
      </p:scale>
      <p:origin x="0" y="0"/>
    </p:cViewPr>
  </p:outlineViewPr>
  <p:notesTextViewPr>
    <p:cViewPr>
      <p:scale>
        <a:sx n="75" d="100"/>
        <a:sy n="75"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jmarc\AppData\Local\Microsoft\Windows\Temporary%20Internet%20Files\Content.Outlook\00ET5F0Z\VQ%20Omineca.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jmarc\AppData\Local\Microsoft\Windows\Temporary%20Internet%20Files\Content.Outlook\00ET5F0Z\VQ%20Omineca.xlsx" TargetMode="External"/></Relationships>
</file>

<file path=ppt/charts/_rels/chart3.xml.rels><?xml version="1.0" encoding="UTF-8" standalone="yes"?>
<Relationships xmlns="http://schemas.openxmlformats.org/package/2006/relationships"><Relationship Id="rId2" Type="http://schemas.openxmlformats.org/officeDocument/2006/relationships/oleObject" Target="file:///\\fixture\S63026\!Workgrp\Silv%20Practices\Jacques\FREP%20Results\EE%20Ratings%20and%20Graphs%20June%202009.xlsx" TargetMode="External"/><Relationship Id="rId1" Type="http://schemas.openxmlformats.org/officeDocument/2006/relationships/themeOverride" Target="../theme/themeOverride1.xml"/></Relationships>
</file>

<file path=ppt/charts/_rels/chart4.xml.rels><?xml version="1.0" encoding="UTF-8" standalone="yes"?>
<Relationships xmlns="http://schemas.openxmlformats.org/package/2006/relationships"><Relationship Id="rId1" Type="http://schemas.openxmlformats.org/officeDocument/2006/relationships/oleObject" Target="file:///C:\Users\jmarc\AppData\Local\Microsoft\Windows\Temporary%20Internet%20Files\Content.Outlook\00ET5F0Z\VQ%20Omineca.xlsx" TargetMode="External"/></Relationships>
</file>

<file path=ppt/charts/_rels/chart5.xml.rels><?xml version="1.0" encoding="UTF-8" standalone="yes"?>
<Relationships xmlns="http://schemas.openxmlformats.org/package/2006/relationships"><Relationship Id="rId2" Type="http://schemas.openxmlformats.org/officeDocument/2006/relationships/oleObject" Target="file:///\\fixture\S63026\!Workgrp\Silv%20Practices\Jacques\FREP%20Results\Tree%20Retention%20Provincial%20Statistics%20from%20FREP%20Sampling.xlsx" TargetMode="External"/><Relationship Id="rId1" Type="http://schemas.openxmlformats.org/officeDocument/2006/relationships/themeOverride" Target="../theme/themeOverride2.xml"/></Relationships>
</file>

<file path=ppt/charts/_rels/chart6.xml.rels><?xml version="1.0" encoding="UTF-8" standalone="yes"?>
<Relationships xmlns="http://schemas.openxmlformats.org/package/2006/relationships"><Relationship Id="rId1" Type="http://schemas.openxmlformats.org/officeDocument/2006/relationships/oleObject" Target="file:///C:\Users\jmarc\AppData\Local\Microsoft\Windows\Temporary%20Internet%20Files\Content.Outlook\00ET5F0Z\VQ%20Omineca.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C:\Users\jmarc\AppData\Local\Microsoft\Windows\Temporary%20Internet%20Files\Content.Outlook\00ET5F0Z\VQ%20Omineca%20(2).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C:\Users\jmarc\AppData\Local\Microsoft\Windows\Temporary%20Internet%20Files\Content.Outlook\00ET5F0Z\VQ%20FRPA%20Graphs.xlsx" TargetMode="External"/></Relationships>
</file>

<file path=ppt/charts/_rels/chart9.xml.rels><?xml version="1.0" encoding="UTF-8" standalone="yes"?>
<Relationships xmlns="http://schemas.openxmlformats.org/package/2006/relationships"><Relationship Id="rId2" Type="http://schemas.openxmlformats.org/officeDocument/2006/relationships/oleObject" Target="file:///\\fixture\S63026\!Workgrp\Silv%20Practices\Jacques\FREP%20Results\EE%20Ratings%20and%20Graphs%20June%202009.xlsx" TargetMode="External"/><Relationship Id="rId1" Type="http://schemas.openxmlformats.org/officeDocument/2006/relationships/themeOverride" Target="../theme/themeOverride3.xml"/></Relationships>
</file>

<file path=ppt/charts/_rels/chart10.xml.rels><?xml version="1.0" encoding="UTF-8" standalone="yes"?>
<Relationships xmlns="http://schemas.openxmlformats.org/package/2006/relationships"><Relationship Id="rId1" Type="http://schemas.openxmlformats.org/officeDocument/2006/relationships/oleObject" Target="file:///C:\Users\jmarc\AppData\Local\Microsoft\Windows\Temporary%20Internet%20Files\Content.Outlook\00ET5F0Z\Visual%20Quality%20ADM%20Report%20Table%20(2).xlsx" TargetMode="External"/></Relationships>
</file>

<file path=ppt/charts/_rels/chart11.xml.rels><?xml version="1.0" encoding="UTF-8" standalone="yes"?>
<Relationships xmlns="http://schemas.openxmlformats.org/package/2006/relationships"><Relationship Id="rId1" Type="http://schemas.openxmlformats.org/officeDocument/2006/relationships/oleObject" Target="file:///C:\Users\jmarc\AppData\Local\Microsoft\Windows\Temporary%20Internet%20Files\Content.Outlook\00ET5F0Z\VQ%20FRPA%20Graphs.xlsx" TargetMode="External"/></Relationships>
</file>

<file path=ppt/charts/_rels/chart12.xml.rels><?xml version="1.0" encoding="UTF-8" standalone="yes"?>
<Relationships xmlns="http://schemas.openxmlformats.org/package/2006/relationships"><Relationship Id="rId2" Type="http://schemas.openxmlformats.org/officeDocument/2006/relationships/oleObject" Target="file:///\\fixture\S63026\!Workgrp\Silv%20Practices\Jacques\FREP%20Results\Tree%20Retention%20Provincial%20Statistics%20from%20FREP%20Sampling.xlsx" TargetMode="External"/><Relationship Id="rId1" Type="http://schemas.openxmlformats.org/officeDocument/2006/relationships/themeOverride" Target="../theme/themeOverride4.xml"/></Relationships>
</file>

<file path=ppt/charts/_rels/chart13.xml.rels><?xml version="1.0" encoding="UTF-8" standalone="yes"?>
<Relationships xmlns="http://schemas.openxmlformats.org/package/2006/relationships"><Relationship Id="rId1" Type="http://schemas.openxmlformats.org/officeDocument/2006/relationships/oleObject" Target="file:///C:\Users\jmarc\AppData\Local\Microsoft\Windows\Temporary%20Internet%20Files\Content.Outlook\00ET5F0Z\VQ%20FRPA%20Graphs.xlsx" TargetMode="External"/></Relationships>
</file>

<file path=ppt/charts/_rels/chart14.xml.rels><?xml version="1.0" encoding="UTF-8" standalone="yes"?>
<Relationships xmlns="http://schemas.openxmlformats.org/package/2006/relationships"><Relationship Id="rId1" Type="http://schemas.openxmlformats.org/officeDocument/2006/relationships/oleObject" Target="file:///C:\Users\jmarc\AppData\Local\Microsoft\Windows\Temporary%20Internet%20Files\Content.Outlook\00ET5F0Z\VQ%20FRPA%20Graphs.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en-CA"/>
  <c:chart>
    <c:title>
      <c:tx>
        <c:rich>
          <a:bodyPr/>
          <a:lstStyle/>
          <a:p>
            <a:pPr>
              <a:defRPr sz="1200">
                <a:solidFill>
                  <a:schemeClr val="bg2"/>
                </a:solidFill>
              </a:defRPr>
            </a:pPr>
            <a:r>
              <a:rPr lang="en-CA" sz="1000" dirty="0">
                <a:solidFill>
                  <a:schemeClr val="bg2"/>
                </a:solidFill>
              </a:rPr>
              <a:t>Code Samples Met, </a:t>
            </a:r>
            <a:r>
              <a:rPr lang="en-CA" sz="1000" dirty="0" smtClean="0">
                <a:solidFill>
                  <a:schemeClr val="bg2"/>
                </a:solidFill>
              </a:rPr>
              <a:t>Borderline </a:t>
            </a:r>
            <a:r>
              <a:rPr lang="en-CA" sz="1000" dirty="0">
                <a:solidFill>
                  <a:schemeClr val="bg2"/>
                </a:solidFill>
              </a:rPr>
              <a:t>&amp; Not met (N=43)</a:t>
            </a:r>
          </a:p>
        </c:rich>
      </c:tx>
      <c:layout/>
    </c:title>
    <c:plotArea>
      <c:layout/>
      <c:barChart>
        <c:barDir val="col"/>
        <c:grouping val="clustered"/>
        <c:ser>
          <c:idx val="0"/>
          <c:order val="0"/>
          <c:spPr>
            <a:solidFill>
              <a:srgbClr val="9797FF"/>
            </a:solidFill>
            <a:ln>
              <a:solidFill>
                <a:srgbClr val="463416"/>
              </a:solidFill>
            </a:ln>
          </c:spPr>
          <c:dLbls>
            <c:dLbl>
              <c:idx val="0"/>
              <c:layout/>
              <c:tx>
                <c:rich>
                  <a:bodyPr/>
                  <a:lstStyle/>
                  <a:p>
                    <a:r>
                      <a:rPr lang="en-US" sz="800" smtClean="0"/>
                      <a:t>5</a:t>
                    </a:r>
                    <a:r>
                      <a:rPr lang="en-US" smtClean="0"/>
                      <a:t>6%</a:t>
                    </a:r>
                    <a:endParaRPr lang="en-US"/>
                  </a:p>
                </c:rich>
              </c:tx>
              <c:dLblPos val="outEnd"/>
              <c:showVal val="1"/>
            </c:dLbl>
            <c:dLbl>
              <c:idx val="1"/>
              <c:layout/>
              <c:tx>
                <c:rich>
                  <a:bodyPr/>
                  <a:lstStyle/>
                  <a:p>
                    <a:r>
                      <a:rPr lang="en-US" sz="800" smtClean="0"/>
                      <a:t>1</a:t>
                    </a:r>
                    <a:r>
                      <a:rPr lang="en-US" smtClean="0"/>
                      <a:t>9%</a:t>
                    </a:r>
                    <a:endParaRPr lang="en-US"/>
                  </a:p>
                </c:rich>
              </c:tx>
              <c:dLblPos val="outEnd"/>
              <c:showVal val="1"/>
            </c:dLbl>
            <c:dLbl>
              <c:idx val="2"/>
              <c:layout/>
              <c:tx>
                <c:rich>
                  <a:bodyPr/>
                  <a:lstStyle/>
                  <a:p>
                    <a:r>
                      <a:rPr lang="en-US" sz="800" smtClean="0"/>
                      <a:t>2</a:t>
                    </a:r>
                    <a:r>
                      <a:rPr lang="en-US" smtClean="0"/>
                      <a:t>6%</a:t>
                    </a:r>
                    <a:endParaRPr lang="en-US"/>
                  </a:p>
                </c:rich>
              </c:tx>
              <c:dLblPos val="outEnd"/>
              <c:showVal val="1"/>
            </c:dLbl>
            <c:numFmt formatCode="0.00%" sourceLinked="0"/>
            <c:txPr>
              <a:bodyPr/>
              <a:lstStyle/>
              <a:p>
                <a:pPr>
                  <a:defRPr sz="800">
                    <a:solidFill>
                      <a:schemeClr val="bg2"/>
                    </a:solidFill>
                  </a:defRPr>
                </a:pPr>
                <a:endParaRPr lang="en-US"/>
              </a:p>
            </c:txPr>
            <c:dLblPos val="outEnd"/>
            <c:showVal val="1"/>
          </c:dLbls>
          <c:cat>
            <c:strRef>
              <c:f>'Code Tables'!$O$6:$O$8</c:f>
              <c:strCache>
                <c:ptCount val="3"/>
                <c:pt idx="0">
                  <c:v>Met</c:v>
                </c:pt>
                <c:pt idx="1">
                  <c:v>Borderline</c:v>
                </c:pt>
                <c:pt idx="2">
                  <c:v>Not met</c:v>
                </c:pt>
              </c:strCache>
            </c:strRef>
          </c:cat>
          <c:val>
            <c:numRef>
              <c:f>'Code Tables'!$P$6:$P$8</c:f>
              <c:numCache>
                <c:formatCode>General</c:formatCode>
                <c:ptCount val="3"/>
                <c:pt idx="0">
                  <c:v>56</c:v>
                </c:pt>
                <c:pt idx="1">
                  <c:v>19</c:v>
                </c:pt>
                <c:pt idx="2">
                  <c:v>26</c:v>
                </c:pt>
              </c:numCache>
            </c:numRef>
          </c:val>
        </c:ser>
        <c:axId val="73170944"/>
        <c:axId val="73173632"/>
      </c:barChart>
      <c:catAx>
        <c:axId val="73170944"/>
        <c:scaling>
          <c:orientation val="minMax"/>
        </c:scaling>
        <c:axPos val="b"/>
        <c:title>
          <c:tx>
            <c:rich>
              <a:bodyPr/>
              <a:lstStyle/>
              <a:p>
                <a:pPr>
                  <a:defRPr>
                    <a:solidFill>
                      <a:schemeClr val="bg2"/>
                    </a:solidFill>
                  </a:defRPr>
                </a:pPr>
                <a:r>
                  <a:rPr lang="en-CA">
                    <a:solidFill>
                      <a:schemeClr val="bg2"/>
                    </a:solidFill>
                  </a:rPr>
                  <a:t>EE Ratings</a:t>
                </a:r>
              </a:p>
            </c:rich>
          </c:tx>
          <c:layout/>
        </c:title>
        <c:tickLblPos val="nextTo"/>
        <c:txPr>
          <a:bodyPr/>
          <a:lstStyle/>
          <a:p>
            <a:pPr>
              <a:defRPr>
                <a:solidFill>
                  <a:schemeClr val="bg2"/>
                </a:solidFill>
              </a:defRPr>
            </a:pPr>
            <a:endParaRPr lang="en-US"/>
          </a:p>
        </c:txPr>
        <c:crossAx val="73173632"/>
        <c:crosses val="autoZero"/>
        <c:auto val="1"/>
        <c:lblAlgn val="ctr"/>
        <c:lblOffset val="100"/>
      </c:catAx>
      <c:valAx>
        <c:axId val="73173632"/>
        <c:scaling>
          <c:orientation val="minMax"/>
        </c:scaling>
        <c:axPos val="l"/>
        <c:majorGridlines>
          <c:spPr>
            <a:ln>
              <a:solidFill>
                <a:srgbClr val="463416"/>
              </a:solidFill>
            </a:ln>
          </c:spPr>
        </c:majorGridlines>
        <c:title>
          <c:tx>
            <c:rich>
              <a:bodyPr rot="-5400000" vert="horz"/>
              <a:lstStyle/>
              <a:p>
                <a:pPr>
                  <a:defRPr>
                    <a:solidFill>
                      <a:schemeClr val="bg2"/>
                    </a:solidFill>
                  </a:defRPr>
                </a:pPr>
                <a:r>
                  <a:rPr lang="en-US">
                    <a:solidFill>
                      <a:schemeClr val="bg2"/>
                    </a:solidFill>
                  </a:rPr>
                  <a:t>% Success</a:t>
                </a:r>
              </a:p>
            </c:rich>
          </c:tx>
          <c:layout/>
        </c:title>
        <c:numFmt formatCode="General" sourceLinked="1"/>
        <c:tickLblPos val="nextTo"/>
        <c:spPr>
          <a:ln>
            <a:solidFill>
              <a:srgbClr val="463416"/>
            </a:solidFill>
          </a:ln>
        </c:spPr>
        <c:txPr>
          <a:bodyPr/>
          <a:lstStyle/>
          <a:p>
            <a:pPr>
              <a:defRPr>
                <a:solidFill>
                  <a:schemeClr val="bg2"/>
                </a:solidFill>
              </a:defRPr>
            </a:pPr>
            <a:endParaRPr lang="en-US"/>
          </a:p>
        </c:txPr>
        <c:crossAx val="73170944"/>
        <c:crosses val="autoZero"/>
        <c:crossBetween val="between"/>
      </c:valAx>
      <c:spPr>
        <a:solidFill>
          <a:schemeClr val="accent4">
            <a:lumMod val="90000"/>
          </a:schemeClr>
        </a:solidFill>
        <a:ln>
          <a:solidFill>
            <a:srgbClr val="463416"/>
          </a:solidFill>
        </a:ln>
      </c:spPr>
    </c:plotArea>
    <c:plotVisOnly val="1"/>
  </c:chart>
  <c:spPr>
    <a:solidFill>
      <a:schemeClr val="tx1"/>
    </a:solidFill>
  </c:sp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CA"/>
  <c:chart>
    <c:plotArea>
      <c:layout>
        <c:manualLayout>
          <c:layoutTarget val="inner"/>
          <c:xMode val="edge"/>
          <c:yMode val="edge"/>
          <c:x val="0.11235929142793658"/>
          <c:y val="0.16727076621116169"/>
          <c:w val="0.71526650808640257"/>
          <c:h val="0.68253527385846013"/>
        </c:manualLayout>
      </c:layout>
      <c:barChart>
        <c:barDir val="col"/>
        <c:grouping val="clustered"/>
        <c:ser>
          <c:idx val="0"/>
          <c:order val="0"/>
          <c:tx>
            <c:strRef>
              <c:f>'Code Tables'!$K$12</c:f>
              <c:strCache>
                <c:ptCount val="1"/>
                <c:pt idx="0">
                  <c:v>Met</c:v>
                </c:pt>
              </c:strCache>
            </c:strRef>
          </c:tx>
          <c:spPr>
            <a:solidFill>
              <a:srgbClr val="9797FF"/>
            </a:solidFill>
            <a:ln>
              <a:solidFill>
                <a:srgbClr val="463416"/>
              </a:solidFill>
            </a:ln>
          </c:spPr>
          <c:dLbls>
            <c:txPr>
              <a:bodyPr/>
              <a:lstStyle/>
              <a:p>
                <a:pPr>
                  <a:defRPr>
                    <a:solidFill>
                      <a:schemeClr val="bg2"/>
                    </a:solidFill>
                  </a:defRPr>
                </a:pPr>
                <a:endParaRPr lang="en-US"/>
              </a:p>
            </c:txPr>
            <c:showVal val="1"/>
          </c:dLbls>
          <c:cat>
            <c:strRef>
              <c:f>'Code Tables'!$J$13:$J$16</c:f>
              <c:strCache>
                <c:ptCount val="4"/>
                <c:pt idx="0">
                  <c:v>Retention</c:v>
                </c:pt>
                <c:pt idx="1">
                  <c:v>Partial Retention</c:v>
                </c:pt>
                <c:pt idx="2">
                  <c:v>Modification</c:v>
                </c:pt>
                <c:pt idx="3">
                  <c:v>Maximum Modification</c:v>
                </c:pt>
              </c:strCache>
            </c:strRef>
          </c:cat>
          <c:val>
            <c:numRef>
              <c:f>'Code Tables'!$K$13:$K$16</c:f>
              <c:numCache>
                <c:formatCode>0%</c:formatCode>
                <c:ptCount val="4"/>
                <c:pt idx="0">
                  <c:v>0.44444444444444442</c:v>
                </c:pt>
                <c:pt idx="1">
                  <c:v>0.66666666666666674</c:v>
                </c:pt>
                <c:pt idx="2">
                  <c:v>0.66666666666666663</c:v>
                </c:pt>
                <c:pt idx="3">
                  <c:v>1</c:v>
                </c:pt>
              </c:numCache>
            </c:numRef>
          </c:val>
        </c:ser>
        <c:ser>
          <c:idx val="1"/>
          <c:order val="1"/>
          <c:tx>
            <c:strRef>
              <c:f>'Code Tables'!$L$12</c:f>
              <c:strCache>
                <c:ptCount val="1"/>
                <c:pt idx="0">
                  <c:v>Borderline </c:v>
                </c:pt>
              </c:strCache>
            </c:strRef>
          </c:tx>
          <c:spPr>
            <a:solidFill>
              <a:srgbClr val="993366"/>
            </a:solidFill>
            <a:ln>
              <a:solidFill>
                <a:srgbClr val="463416"/>
              </a:solidFill>
            </a:ln>
          </c:spPr>
          <c:dLbls>
            <c:dLbl>
              <c:idx val="3"/>
              <c:delete val="1"/>
            </c:dLbl>
            <c:txPr>
              <a:bodyPr/>
              <a:lstStyle/>
              <a:p>
                <a:pPr>
                  <a:defRPr baseline="0">
                    <a:solidFill>
                      <a:schemeClr val="bg2"/>
                    </a:solidFill>
                  </a:defRPr>
                </a:pPr>
                <a:endParaRPr lang="en-US"/>
              </a:p>
            </c:txPr>
            <c:showVal val="1"/>
          </c:dLbls>
          <c:cat>
            <c:strRef>
              <c:f>'Code Tables'!$J$13:$J$16</c:f>
              <c:strCache>
                <c:ptCount val="4"/>
                <c:pt idx="0">
                  <c:v>Retention</c:v>
                </c:pt>
                <c:pt idx="1">
                  <c:v>Partial Retention</c:v>
                </c:pt>
                <c:pt idx="2">
                  <c:v>Modification</c:v>
                </c:pt>
                <c:pt idx="3">
                  <c:v>Maximum Modification</c:v>
                </c:pt>
              </c:strCache>
            </c:strRef>
          </c:cat>
          <c:val>
            <c:numRef>
              <c:f>'Code Tables'!$L$13:$L$16</c:f>
              <c:numCache>
                <c:formatCode>0%</c:formatCode>
                <c:ptCount val="4"/>
                <c:pt idx="0">
                  <c:v>0.22222222222222221</c:v>
                </c:pt>
                <c:pt idx="1">
                  <c:v>0.1111111111111111</c:v>
                </c:pt>
                <c:pt idx="2">
                  <c:v>0.1111111111111111</c:v>
                </c:pt>
                <c:pt idx="3">
                  <c:v>0</c:v>
                </c:pt>
              </c:numCache>
            </c:numRef>
          </c:val>
        </c:ser>
        <c:ser>
          <c:idx val="2"/>
          <c:order val="2"/>
          <c:tx>
            <c:strRef>
              <c:f>'Code Tables'!$M$12</c:f>
              <c:strCache>
                <c:ptCount val="1"/>
                <c:pt idx="0">
                  <c:v>Not Met</c:v>
                </c:pt>
              </c:strCache>
            </c:strRef>
          </c:tx>
          <c:spPr>
            <a:solidFill>
              <a:srgbClr val="FFFF99"/>
            </a:solidFill>
            <a:ln>
              <a:solidFill>
                <a:srgbClr val="463416"/>
              </a:solidFill>
            </a:ln>
          </c:spPr>
          <c:dLbls>
            <c:dLbl>
              <c:idx val="3"/>
              <c:delete val="1"/>
            </c:dLbl>
            <c:txPr>
              <a:bodyPr/>
              <a:lstStyle/>
              <a:p>
                <a:pPr>
                  <a:defRPr baseline="0">
                    <a:solidFill>
                      <a:schemeClr val="bg2"/>
                    </a:solidFill>
                  </a:defRPr>
                </a:pPr>
                <a:endParaRPr lang="en-US"/>
              </a:p>
            </c:txPr>
            <c:showVal val="1"/>
          </c:dLbls>
          <c:cat>
            <c:strRef>
              <c:f>'Code Tables'!$J$13:$J$16</c:f>
              <c:strCache>
                <c:ptCount val="4"/>
                <c:pt idx="0">
                  <c:v>Retention</c:v>
                </c:pt>
                <c:pt idx="1">
                  <c:v>Partial Retention</c:v>
                </c:pt>
                <c:pt idx="2">
                  <c:v>Modification</c:v>
                </c:pt>
                <c:pt idx="3">
                  <c:v>Maximum Modification</c:v>
                </c:pt>
              </c:strCache>
            </c:strRef>
          </c:cat>
          <c:val>
            <c:numRef>
              <c:f>'Code Tables'!$M$13:$M$16</c:f>
              <c:numCache>
                <c:formatCode>0%</c:formatCode>
                <c:ptCount val="4"/>
                <c:pt idx="0">
                  <c:v>0.33333333333333331</c:v>
                </c:pt>
                <c:pt idx="1">
                  <c:v>0.22222222222222221</c:v>
                </c:pt>
                <c:pt idx="2">
                  <c:v>0.22222222222222221</c:v>
                </c:pt>
                <c:pt idx="3">
                  <c:v>0</c:v>
                </c:pt>
              </c:numCache>
            </c:numRef>
          </c:val>
        </c:ser>
        <c:axId val="73963008"/>
        <c:axId val="73980160"/>
      </c:barChart>
      <c:catAx>
        <c:axId val="73963008"/>
        <c:scaling>
          <c:orientation val="minMax"/>
        </c:scaling>
        <c:delete val="1"/>
        <c:axPos val="b"/>
        <c:tickLblPos val="none"/>
        <c:crossAx val="73980160"/>
        <c:crosses val="autoZero"/>
        <c:auto val="1"/>
        <c:lblAlgn val="ctr"/>
        <c:lblOffset val="100"/>
      </c:catAx>
      <c:valAx>
        <c:axId val="73980160"/>
        <c:scaling>
          <c:orientation val="minMax"/>
        </c:scaling>
        <c:axPos val="l"/>
        <c:majorGridlines>
          <c:spPr>
            <a:ln>
              <a:solidFill>
                <a:srgbClr val="463416"/>
              </a:solidFill>
            </a:ln>
          </c:spPr>
        </c:majorGridlines>
        <c:numFmt formatCode="0%" sourceLinked="1"/>
        <c:tickLblPos val="nextTo"/>
        <c:spPr>
          <a:ln>
            <a:solidFill>
              <a:schemeClr val="bg2"/>
            </a:solidFill>
          </a:ln>
        </c:spPr>
        <c:txPr>
          <a:bodyPr/>
          <a:lstStyle/>
          <a:p>
            <a:pPr>
              <a:defRPr baseline="0">
                <a:solidFill>
                  <a:schemeClr val="bg2"/>
                </a:solidFill>
              </a:defRPr>
            </a:pPr>
            <a:endParaRPr lang="en-US"/>
          </a:p>
        </c:txPr>
        <c:crossAx val="73963008"/>
        <c:crosses val="autoZero"/>
        <c:crossBetween val="between"/>
      </c:valAx>
      <c:spPr>
        <a:solidFill>
          <a:schemeClr val="accent4">
            <a:lumMod val="90000"/>
          </a:schemeClr>
        </a:solidFill>
      </c:spPr>
    </c:plotArea>
    <c:legend>
      <c:legendPos val="r"/>
      <c:layout>
        <c:manualLayout>
          <c:xMode val="edge"/>
          <c:yMode val="edge"/>
          <c:x val="0.78462710492484966"/>
          <c:y val="0.16396442061993124"/>
          <c:w val="0.17576023298998539"/>
          <c:h val="0.22369158056512253"/>
        </c:manualLayout>
      </c:layout>
      <c:spPr>
        <a:solidFill>
          <a:srgbClr val="FFFFFF"/>
        </a:solidFill>
        <a:ln>
          <a:solidFill>
            <a:srgbClr val="463416"/>
          </a:solidFill>
        </a:ln>
      </c:spPr>
      <c:txPr>
        <a:bodyPr/>
        <a:lstStyle/>
        <a:p>
          <a:pPr>
            <a:defRPr sz="800" baseline="0">
              <a:solidFill>
                <a:schemeClr val="bg2"/>
              </a:solidFill>
            </a:defRPr>
          </a:pPr>
          <a:endParaRPr lang="en-US"/>
        </a:p>
      </c:txPr>
    </c:legend>
    <c:plotVisOnly val="1"/>
  </c:chart>
  <c:spPr>
    <a:solidFill>
      <a:schemeClr val="tx1"/>
    </a:solidFill>
  </c:sp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CA"/>
  <c:clrMapOvr bg1="dk2" tx1="lt1" bg2="dk1" tx2="lt2" accent1="accent1" accent2="accent2" accent3="accent3" accent4="accent4" accent5="accent5" accent6="accent6" hlink="hlink" folHlink="folHlink"/>
  <c:chart>
    <c:title>
      <c:tx>
        <c:rich>
          <a:bodyPr/>
          <a:lstStyle/>
          <a:p>
            <a:pPr>
              <a:defRPr sz="1100" b="1" i="0" u="none" strike="noStrike" baseline="0">
                <a:solidFill>
                  <a:srgbClr val="000000"/>
                </a:solidFill>
                <a:latin typeface="Arial"/>
                <a:ea typeface="Arial"/>
                <a:cs typeface="Arial"/>
              </a:defRPr>
            </a:pPr>
            <a:r>
              <a:rPr lang="en-CA" sz="1100" dirty="0" smtClean="0"/>
              <a:t>Code </a:t>
            </a:r>
            <a:r>
              <a:rPr lang="en-CA" sz="1100" dirty="0"/>
              <a:t>results by VQO (n=234)</a:t>
            </a:r>
          </a:p>
        </c:rich>
      </c:tx>
      <c:layout>
        <c:manualLayout>
          <c:xMode val="edge"/>
          <c:yMode val="edge"/>
          <c:x val="0.18914198212777225"/>
          <c:y val="5.3450851139996813E-2"/>
        </c:manualLayout>
      </c:layout>
      <c:spPr>
        <a:noFill/>
        <a:ln w="25400">
          <a:noFill/>
        </a:ln>
      </c:spPr>
    </c:title>
    <c:plotArea>
      <c:layout>
        <c:manualLayout>
          <c:layoutTarget val="inner"/>
          <c:xMode val="edge"/>
          <c:yMode val="edge"/>
          <c:x val="0.10803702965074015"/>
          <c:y val="0.17968795697010542"/>
          <c:w val="0.76548188081804902"/>
          <c:h val="0.64583497577661053"/>
        </c:manualLayout>
      </c:layout>
      <c:barChart>
        <c:barDir val="col"/>
        <c:grouping val="clustered"/>
        <c:ser>
          <c:idx val="0"/>
          <c:order val="0"/>
          <c:tx>
            <c:v>Met</c:v>
          </c:tx>
          <c:spPr>
            <a:solidFill>
              <a:srgbClr val="E3E3FF">
                <a:lumMod val="90000"/>
              </a:srgbClr>
            </a:solidFill>
            <a:ln w="12700">
              <a:solidFill>
                <a:srgbClr val="000000"/>
              </a:solidFill>
              <a:prstDash val="solid"/>
            </a:ln>
          </c:spPr>
          <c:dLbls>
            <c:spPr>
              <a:noFill/>
              <a:ln w="25400">
                <a:noFill/>
              </a:ln>
            </c:spPr>
            <c:txPr>
              <a:bodyPr/>
              <a:lstStyle/>
              <a:p>
                <a:pPr>
                  <a:defRPr sz="925" b="0" i="0" u="none" strike="noStrike" baseline="0">
                    <a:solidFill>
                      <a:srgbClr val="000000"/>
                    </a:solidFill>
                    <a:latin typeface="Arial"/>
                    <a:ea typeface="Arial"/>
                    <a:cs typeface="Arial"/>
                  </a:defRPr>
                </a:pPr>
                <a:endParaRPr lang="en-US"/>
              </a:p>
            </c:txPr>
            <c:showVal val="1"/>
          </c:dLbls>
          <c:cat>
            <c:strRef>
              <c:f>'Code Graphs (n=234)'!$I$5:$I$9</c:f>
              <c:strCache>
                <c:ptCount val="5"/>
                <c:pt idx="0">
                  <c:v>P</c:v>
                </c:pt>
                <c:pt idx="1">
                  <c:v>R</c:v>
                </c:pt>
                <c:pt idx="2">
                  <c:v>PR</c:v>
                </c:pt>
                <c:pt idx="3">
                  <c:v>M</c:v>
                </c:pt>
                <c:pt idx="4">
                  <c:v>MM</c:v>
                </c:pt>
              </c:strCache>
            </c:strRef>
          </c:cat>
          <c:val>
            <c:numRef>
              <c:f>'Code Graphs (n=234)'!$N$5:$N$9</c:f>
              <c:numCache>
                <c:formatCode>0%</c:formatCode>
                <c:ptCount val="5"/>
                <c:pt idx="1">
                  <c:v>0.33333333333333331</c:v>
                </c:pt>
                <c:pt idx="2">
                  <c:v>0.62676056338028174</c:v>
                </c:pt>
                <c:pt idx="3">
                  <c:v>0.76000000000000434</c:v>
                </c:pt>
                <c:pt idx="4">
                  <c:v>0.71428571428571463</c:v>
                </c:pt>
              </c:numCache>
            </c:numRef>
          </c:val>
        </c:ser>
        <c:ser>
          <c:idx val="1"/>
          <c:order val="1"/>
          <c:tx>
            <c:v>Borderline</c:v>
          </c:tx>
          <c:spPr>
            <a:solidFill>
              <a:srgbClr val="993366"/>
            </a:solidFill>
            <a:ln w="12700">
              <a:solidFill>
                <a:srgbClr val="000000"/>
              </a:solidFill>
              <a:prstDash val="solid"/>
            </a:ln>
          </c:spPr>
          <c:dLbls>
            <c:spPr>
              <a:noFill/>
              <a:ln w="25400">
                <a:noFill/>
              </a:ln>
            </c:spPr>
            <c:txPr>
              <a:bodyPr/>
              <a:lstStyle/>
              <a:p>
                <a:pPr>
                  <a:defRPr sz="925" b="0" i="0" u="none" strike="noStrike" baseline="0">
                    <a:solidFill>
                      <a:srgbClr val="000000"/>
                    </a:solidFill>
                    <a:latin typeface="Arial"/>
                    <a:ea typeface="Arial"/>
                    <a:cs typeface="Arial"/>
                  </a:defRPr>
                </a:pPr>
                <a:endParaRPr lang="en-US"/>
              </a:p>
            </c:txPr>
            <c:showVal val="1"/>
          </c:dLbls>
          <c:cat>
            <c:strRef>
              <c:f>'Code Graphs (n=234)'!$I$5:$I$9</c:f>
              <c:strCache>
                <c:ptCount val="5"/>
                <c:pt idx="0">
                  <c:v>P</c:v>
                </c:pt>
                <c:pt idx="1">
                  <c:v>R</c:v>
                </c:pt>
                <c:pt idx="2">
                  <c:v>PR</c:v>
                </c:pt>
                <c:pt idx="3">
                  <c:v>M</c:v>
                </c:pt>
                <c:pt idx="4">
                  <c:v>MM</c:v>
                </c:pt>
              </c:strCache>
            </c:strRef>
          </c:cat>
          <c:val>
            <c:numRef>
              <c:f>'Code Graphs (n=234)'!$O$5:$O$9</c:f>
              <c:numCache>
                <c:formatCode>0%</c:formatCode>
                <c:ptCount val="5"/>
                <c:pt idx="0">
                  <c:v>0</c:v>
                </c:pt>
                <c:pt idx="1">
                  <c:v>0.18181818181818343</c:v>
                </c:pt>
                <c:pt idx="2">
                  <c:v>9.8591549295775599E-2</c:v>
                </c:pt>
                <c:pt idx="3">
                  <c:v>0.16000000000000014</c:v>
                </c:pt>
                <c:pt idx="4">
                  <c:v>0.28571428571428853</c:v>
                </c:pt>
              </c:numCache>
            </c:numRef>
          </c:val>
        </c:ser>
        <c:ser>
          <c:idx val="2"/>
          <c:order val="2"/>
          <c:tx>
            <c:v>Not Met</c:v>
          </c:tx>
          <c:spPr>
            <a:solidFill>
              <a:srgbClr val="FFFF99"/>
            </a:solidFill>
            <a:ln w="12700">
              <a:solidFill>
                <a:srgbClr val="000000"/>
              </a:solidFill>
              <a:prstDash val="solid"/>
            </a:ln>
          </c:spPr>
          <c:dLbls>
            <c:spPr>
              <a:noFill/>
              <a:ln w="25400">
                <a:noFill/>
              </a:ln>
            </c:spPr>
            <c:txPr>
              <a:bodyPr/>
              <a:lstStyle/>
              <a:p>
                <a:pPr>
                  <a:defRPr sz="925" b="0" i="0" u="none" strike="noStrike" baseline="0">
                    <a:solidFill>
                      <a:srgbClr val="000000"/>
                    </a:solidFill>
                    <a:latin typeface="Arial"/>
                    <a:ea typeface="Arial"/>
                    <a:cs typeface="Arial"/>
                  </a:defRPr>
                </a:pPr>
                <a:endParaRPr lang="en-US"/>
              </a:p>
            </c:txPr>
            <c:showVal val="1"/>
          </c:dLbls>
          <c:cat>
            <c:strRef>
              <c:f>'Code Graphs (n=234)'!$I$5:$I$9</c:f>
              <c:strCache>
                <c:ptCount val="5"/>
                <c:pt idx="0">
                  <c:v>P</c:v>
                </c:pt>
                <c:pt idx="1">
                  <c:v>R</c:v>
                </c:pt>
                <c:pt idx="2">
                  <c:v>PR</c:v>
                </c:pt>
                <c:pt idx="3">
                  <c:v>M</c:v>
                </c:pt>
                <c:pt idx="4">
                  <c:v>MM</c:v>
                </c:pt>
              </c:strCache>
            </c:strRef>
          </c:cat>
          <c:val>
            <c:numRef>
              <c:f>'Code Graphs (n=234)'!$P$5:$P$9</c:f>
              <c:numCache>
                <c:formatCode>0%</c:formatCode>
                <c:ptCount val="5"/>
                <c:pt idx="1">
                  <c:v>0.48484848484848775</c:v>
                </c:pt>
                <c:pt idx="2">
                  <c:v>0.27464788732394613</c:v>
                </c:pt>
                <c:pt idx="3">
                  <c:v>8.0000000000000168E-2</c:v>
                </c:pt>
                <c:pt idx="4">
                  <c:v>0</c:v>
                </c:pt>
              </c:numCache>
            </c:numRef>
          </c:val>
        </c:ser>
        <c:dLbls>
          <c:showVal val="1"/>
        </c:dLbls>
        <c:axId val="81333632"/>
        <c:axId val="89315200"/>
      </c:barChart>
      <c:catAx>
        <c:axId val="81333632"/>
        <c:scaling>
          <c:orientation val="minMax"/>
        </c:scaling>
        <c:axPos val="b"/>
        <c:title>
          <c:tx>
            <c:rich>
              <a:bodyPr/>
              <a:lstStyle/>
              <a:p>
                <a:pPr>
                  <a:defRPr sz="925" b="1" i="0" u="none" strike="noStrike" baseline="0">
                    <a:solidFill>
                      <a:srgbClr val="000000"/>
                    </a:solidFill>
                    <a:latin typeface="Arial"/>
                    <a:ea typeface="Arial"/>
                    <a:cs typeface="Arial"/>
                  </a:defRPr>
                </a:pPr>
                <a:r>
                  <a:rPr lang="en-CA"/>
                  <a:t>VQO</a:t>
                </a:r>
              </a:p>
            </c:rich>
          </c:tx>
          <c:layout>
            <c:manualLayout>
              <c:xMode val="edge"/>
              <c:yMode val="edge"/>
              <c:x val="0.47035633640627111"/>
              <c:y val="0.90364813142937694"/>
            </c:manualLayout>
          </c:layout>
          <c:spPr>
            <a:noFill/>
            <a:ln w="25400">
              <a:noFill/>
            </a:ln>
          </c:spPr>
        </c:title>
        <c:numFmt formatCode="General" sourceLinked="1"/>
        <c:tickLblPos val="nextTo"/>
        <c:spPr>
          <a:ln w="3175">
            <a:solidFill>
              <a:srgbClr val="000000"/>
            </a:solidFill>
            <a:prstDash val="solid"/>
          </a:ln>
        </c:spPr>
        <c:txPr>
          <a:bodyPr rot="0" vert="horz"/>
          <a:lstStyle/>
          <a:p>
            <a:pPr>
              <a:defRPr sz="925" b="0" i="0" u="none" strike="noStrike" baseline="0">
                <a:solidFill>
                  <a:srgbClr val="000000"/>
                </a:solidFill>
                <a:latin typeface="Arial"/>
                <a:ea typeface="Arial"/>
                <a:cs typeface="Arial"/>
              </a:defRPr>
            </a:pPr>
            <a:endParaRPr lang="en-US"/>
          </a:p>
        </c:txPr>
        <c:crossAx val="89315200"/>
        <c:crosses val="autoZero"/>
        <c:auto val="1"/>
        <c:lblAlgn val="ctr"/>
        <c:lblOffset val="100"/>
        <c:tickLblSkip val="1"/>
        <c:tickMarkSkip val="1"/>
      </c:catAx>
      <c:valAx>
        <c:axId val="89315200"/>
        <c:scaling>
          <c:orientation val="minMax"/>
        </c:scaling>
        <c:axPos val="l"/>
        <c:majorGridlines>
          <c:spPr>
            <a:ln w="3175">
              <a:solidFill>
                <a:srgbClr val="000000"/>
              </a:solidFill>
              <a:prstDash val="solid"/>
            </a:ln>
          </c:spPr>
        </c:majorGridlines>
        <c:title>
          <c:tx>
            <c:rich>
              <a:bodyPr/>
              <a:lstStyle/>
              <a:p>
                <a:pPr>
                  <a:defRPr sz="925" b="1" i="0" u="none" strike="noStrike" baseline="0">
                    <a:solidFill>
                      <a:srgbClr val="000000"/>
                    </a:solidFill>
                    <a:latin typeface="Arial"/>
                    <a:ea typeface="Arial"/>
                    <a:cs typeface="Arial"/>
                  </a:defRPr>
                </a:pPr>
                <a:r>
                  <a:rPr lang="en-CA"/>
                  <a:t>% success</a:t>
                </a:r>
              </a:p>
            </c:rich>
          </c:tx>
          <c:layout>
            <c:manualLayout>
              <c:xMode val="edge"/>
              <c:yMode val="edge"/>
              <c:x val="2.1080396029412852E-2"/>
              <c:y val="0.4192718995969128"/>
            </c:manualLayout>
          </c:layout>
          <c:spPr>
            <a:noFill/>
            <a:ln w="25400">
              <a:noFill/>
            </a:ln>
          </c:spPr>
        </c:title>
        <c:numFmt formatCode="General" sourceLinked="1"/>
        <c:tickLblPos val="nextTo"/>
        <c:spPr>
          <a:ln w="3175">
            <a:solidFill>
              <a:srgbClr val="000000"/>
            </a:solidFill>
            <a:prstDash val="solid"/>
          </a:ln>
        </c:spPr>
        <c:txPr>
          <a:bodyPr rot="0" vert="horz"/>
          <a:lstStyle/>
          <a:p>
            <a:pPr>
              <a:defRPr sz="925" b="0" i="0" u="none" strike="noStrike" baseline="0">
                <a:solidFill>
                  <a:srgbClr val="000000"/>
                </a:solidFill>
                <a:latin typeface="Arial"/>
                <a:ea typeface="Arial"/>
                <a:cs typeface="Arial"/>
              </a:defRPr>
            </a:pPr>
            <a:endParaRPr lang="en-US"/>
          </a:p>
        </c:txPr>
        <c:crossAx val="81333632"/>
        <c:crosses val="autoZero"/>
        <c:crossBetween val="between"/>
      </c:valAx>
      <c:spPr>
        <a:solidFill>
          <a:srgbClr val="C0C0C0"/>
        </a:solidFill>
        <a:ln w="12700">
          <a:solidFill>
            <a:srgbClr val="808080"/>
          </a:solidFill>
          <a:prstDash val="solid"/>
        </a:ln>
      </c:spPr>
    </c:plotArea>
    <c:legend>
      <c:legendPos val="r"/>
      <c:layout>
        <c:manualLayout>
          <c:xMode val="edge"/>
          <c:yMode val="edge"/>
          <c:x val="0.81746396864994508"/>
          <c:y val="0.16972458307101679"/>
          <c:w val="0.16650245932270191"/>
          <c:h val="0.21764441296646164"/>
        </c:manualLayout>
      </c:layout>
      <c:spPr>
        <a:solidFill>
          <a:srgbClr val="FFFFFF"/>
        </a:solidFill>
        <a:ln w="3175">
          <a:solidFill>
            <a:srgbClr val="000000"/>
          </a:solidFill>
          <a:prstDash val="solid"/>
        </a:ln>
      </c:spPr>
      <c:txPr>
        <a:bodyPr/>
        <a:lstStyle/>
        <a:p>
          <a:pPr>
            <a:defRPr sz="800" b="0" i="0" u="none" strike="noStrike" baseline="0">
              <a:solidFill>
                <a:srgbClr val="000000"/>
              </a:solidFill>
              <a:latin typeface="Arial"/>
              <a:ea typeface="Arial"/>
              <a:cs typeface="Arial"/>
            </a:defRPr>
          </a:pPr>
          <a:endParaRPr lang="en-US"/>
        </a:p>
      </c:txPr>
    </c:legend>
    <c:plotVisOnly val="1"/>
    <c:dispBlanksAs val="gap"/>
  </c:chart>
  <c:spPr>
    <a:solidFill>
      <a:srgbClr val="FFFFFF"/>
    </a:solidFill>
    <a:ln w="3175">
      <a:solidFill>
        <a:srgbClr val="000000"/>
      </a:solidFill>
      <a:prstDash val="solid"/>
    </a:ln>
  </c:spPr>
  <c:txPr>
    <a:bodyPr/>
    <a:lstStyle/>
    <a:p>
      <a:pPr>
        <a:defRPr sz="925" b="0" i="0" u="none" strike="noStrike" baseline="0">
          <a:solidFill>
            <a:srgbClr val="000000"/>
          </a:solidFill>
          <a:latin typeface="Arial"/>
          <a:ea typeface="Arial"/>
          <a:cs typeface="Arial"/>
        </a:defRPr>
      </a:pPr>
      <a:endParaRPr lang="en-US"/>
    </a:p>
  </c:txPr>
  <c:externalData r:id="rId2"/>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CA"/>
  <c:pivotSource>
    <c:name>[VQ Omineca.xlsx]Code Tables!PivotTable5</c:name>
    <c:fmtId val="4"/>
  </c:pivotSource>
  <c:chart>
    <c:title>
      <c:tx>
        <c:rich>
          <a:bodyPr/>
          <a:lstStyle/>
          <a:p>
            <a:pPr>
              <a:defRPr sz="800">
                <a:solidFill>
                  <a:schemeClr val="bg2"/>
                </a:solidFill>
              </a:defRPr>
            </a:pPr>
            <a:r>
              <a:rPr lang="en-US" sz="800" b="1" i="0" baseline="0" dirty="0" err="1" smtClean="0">
                <a:solidFill>
                  <a:schemeClr val="bg2"/>
                </a:solidFill>
                <a:latin typeface="+mn-lt"/>
              </a:rPr>
              <a:t>Omineca</a:t>
            </a:r>
            <a:r>
              <a:rPr lang="en-US" sz="800" b="1" i="0" baseline="0" dirty="0" smtClean="0">
                <a:solidFill>
                  <a:schemeClr val="bg2"/>
                </a:solidFill>
                <a:latin typeface="+mn-lt"/>
              </a:rPr>
              <a:t> Design Ratings Code (N</a:t>
            </a:r>
            <a:r>
              <a:rPr lang="en-US" sz="800" b="1" i="0" baseline="0" dirty="0">
                <a:solidFill>
                  <a:schemeClr val="bg2"/>
                </a:solidFill>
                <a:latin typeface="+mn-lt"/>
              </a:rPr>
              <a:t>= </a:t>
            </a:r>
            <a:r>
              <a:rPr lang="en-US" sz="800" b="1" i="0" baseline="0" dirty="0" smtClean="0">
                <a:solidFill>
                  <a:schemeClr val="bg2"/>
                </a:solidFill>
                <a:latin typeface="+mn-lt"/>
              </a:rPr>
              <a:t>43)</a:t>
            </a:r>
            <a:endParaRPr lang="en-CA" sz="800" b="1" i="0" baseline="0" dirty="0">
              <a:solidFill>
                <a:schemeClr val="bg2"/>
              </a:solidFill>
              <a:latin typeface="+mn-lt"/>
            </a:endParaRPr>
          </a:p>
        </c:rich>
      </c:tx>
      <c:layout>
        <c:manualLayout>
          <c:xMode val="edge"/>
          <c:yMode val="edge"/>
          <c:x val="0.17816966206034091"/>
          <c:y val="4.9754705617504488E-2"/>
        </c:manualLayout>
      </c:layout>
    </c:title>
    <c:pivotFmts>
      <c:pivotFmt>
        <c:idx val="0"/>
        <c:spPr>
          <a:solidFill>
            <a:schemeClr val="tx2">
              <a:lumMod val="40000"/>
              <a:lumOff val="60000"/>
            </a:schemeClr>
          </a:solidFill>
          <a:ln>
            <a:solidFill>
              <a:sysClr val="windowText" lastClr="000000"/>
            </a:solidFill>
          </a:ln>
        </c:spPr>
        <c:marker>
          <c:symbol val="none"/>
        </c:marker>
        <c:dLbl>
          <c:idx val="0"/>
          <c:spPr/>
          <c:txPr>
            <a:bodyPr/>
            <a:lstStyle/>
            <a:p>
              <a:pPr>
                <a:defRPr/>
              </a:pPr>
              <a:endParaRPr lang="en-US"/>
            </a:p>
          </c:txPr>
          <c:showVal val="1"/>
        </c:dLbl>
      </c:pivotFmt>
      <c:pivotFmt>
        <c:idx val="1"/>
        <c:marker>
          <c:symbol val="none"/>
        </c:marker>
      </c:pivotFmt>
      <c:pivotFmt>
        <c:idx val="2"/>
        <c:marker>
          <c:symbol val="none"/>
        </c:marker>
      </c:pivotFmt>
      <c:pivotFmt>
        <c:idx val="3"/>
        <c:dLbl>
          <c:idx val="0"/>
          <c:layout>
            <c:manualLayout>
              <c:x val="0"/>
              <c:y val="1.3888888888888911E-2"/>
            </c:manualLayout>
          </c:layout>
          <c:showVal val="1"/>
        </c:dLbl>
      </c:pivotFmt>
      <c:pivotFmt>
        <c:idx val="4"/>
        <c:dLbl>
          <c:idx val="0"/>
          <c:layout>
            <c:manualLayout>
              <c:x val="0"/>
              <c:y val="-1.8518518518518559E-2"/>
            </c:manualLayout>
          </c:layout>
          <c:showVal val="1"/>
        </c:dLbl>
      </c:pivotFmt>
      <c:pivotFmt>
        <c:idx val="5"/>
        <c:spPr>
          <a:solidFill>
            <a:schemeClr val="tx2">
              <a:lumMod val="40000"/>
              <a:lumOff val="60000"/>
            </a:schemeClr>
          </a:solidFill>
          <a:ln>
            <a:solidFill>
              <a:sysClr val="windowText" lastClr="000000"/>
            </a:solidFill>
          </a:ln>
        </c:spPr>
        <c:marker>
          <c:symbol val="none"/>
        </c:marker>
        <c:dLbl>
          <c:idx val="0"/>
          <c:spPr/>
          <c:txPr>
            <a:bodyPr/>
            <a:lstStyle/>
            <a:p>
              <a:pPr>
                <a:defRPr/>
              </a:pPr>
              <a:endParaRPr lang="en-US"/>
            </a:p>
          </c:txPr>
          <c:showVal val="1"/>
        </c:dLbl>
      </c:pivotFmt>
      <c:pivotFmt>
        <c:idx val="6"/>
        <c:dLbl>
          <c:idx val="0"/>
          <c:layout>
            <c:manualLayout>
              <c:x val="0"/>
              <c:y val="1.3888888888888911E-2"/>
            </c:manualLayout>
          </c:layout>
          <c:showVal val="1"/>
        </c:dLbl>
      </c:pivotFmt>
      <c:pivotFmt>
        <c:idx val="7"/>
        <c:dLbl>
          <c:idx val="0"/>
          <c:layout>
            <c:manualLayout>
              <c:x val="0"/>
              <c:y val="-1.8518518518518559E-2"/>
            </c:manualLayout>
          </c:layout>
          <c:showVal val="1"/>
        </c:dLbl>
      </c:pivotFmt>
      <c:pivotFmt>
        <c:idx val="8"/>
        <c:spPr>
          <a:solidFill>
            <a:schemeClr val="tx2">
              <a:lumMod val="40000"/>
              <a:lumOff val="60000"/>
            </a:schemeClr>
          </a:solidFill>
          <a:ln>
            <a:solidFill>
              <a:sysClr val="windowText" lastClr="000000"/>
            </a:solidFill>
          </a:ln>
        </c:spPr>
        <c:marker>
          <c:symbol val="none"/>
        </c:marker>
        <c:dLbl>
          <c:idx val="0"/>
          <c:spPr/>
          <c:txPr>
            <a:bodyPr/>
            <a:lstStyle/>
            <a:p>
              <a:pPr>
                <a:defRPr sz="800"/>
              </a:pPr>
              <a:endParaRPr lang="en-US"/>
            </a:p>
          </c:txPr>
          <c:showVal val="1"/>
        </c:dLbl>
      </c:pivotFmt>
      <c:pivotFmt>
        <c:idx val="9"/>
        <c:dLbl>
          <c:idx val="0"/>
          <c:layout>
            <c:manualLayout>
              <c:x val="2.77777777777779E-3"/>
              <c:y val="-1.3888888888888923E-2"/>
            </c:manualLayout>
          </c:layout>
          <c:showVal val="1"/>
        </c:dLbl>
      </c:pivotFmt>
      <c:pivotFmt>
        <c:idx val="10"/>
        <c:dLbl>
          <c:idx val="0"/>
          <c:layout>
            <c:manualLayout>
              <c:x val="2.7777777777778906E-3"/>
              <c:y val="0"/>
            </c:manualLayout>
          </c:layout>
          <c:showVal val="1"/>
        </c:dLbl>
      </c:pivotFmt>
      <c:pivotFmt>
        <c:idx val="11"/>
        <c:spPr>
          <a:solidFill>
            <a:schemeClr val="tx2">
              <a:lumMod val="40000"/>
              <a:lumOff val="60000"/>
            </a:schemeClr>
          </a:solidFill>
          <a:ln>
            <a:solidFill>
              <a:sysClr val="windowText" lastClr="000000"/>
            </a:solidFill>
          </a:ln>
        </c:spPr>
        <c:marker>
          <c:symbol val="none"/>
        </c:marker>
        <c:dLbl>
          <c:idx val="0"/>
          <c:spPr/>
          <c:txPr>
            <a:bodyPr/>
            <a:lstStyle/>
            <a:p>
              <a:pPr>
                <a:defRPr sz="800"/>
              </a:pPr>
              <a:endParaRPr lang="en-US"/>
            </a:p>
          </c:txPr>
          <c:showVal val="1"/>
        </c:dLbl>
      </c:pivotFmt>
      <c:pivotFmt>
        <c:idx val="12"/>
        <c:dLbl>
          <c:idx val="0"/>
          <c:layout>
            <c:manualLayout>
              <c:x val="2.77777777777779E-3"/>
              <c:y val="-1.3888888888888923E-2"/>
            </c:manualLayout>
          </c:layout>
          <c:showVal val="1"/>
        </c:dLbl>
      </c:pivotFmt>
      <c:pivotFmt>
        <c:idx val="13"/>
        <c:dLbl>
          <c:idx val="0"/>
          <c:layout>
            <c:manualLayout>
              <c:x val="2.7777777777778906E-3"/>
              <c:y val="0"/>
            </c:manualLayout>
          </c:layout>
          <c:showVal val="1"/>
        </c:dLbl>
      </c:pivotFmt>
    </c:pivotFmts>
    <c:plotArea>
      <c:layout>
        <c:manualLayout>
          <c:layoutTarget val="inner"/>
          <c:xMode val="edge"/>
          <c:yMode val="edge"/>
          <c:x val="0.11933584592295772"/>
          <c:y val="0.29886857922416943"/>
          <c:w val="0.84778174364807002"/>
          <c:h val="0.40708559057297666"/>
        </c:manualLayout>
      </c:layout>
      <c:barChart>
        <c:barDir val="col"/>
        <c:grouping val="clustered"/>
        <c:ser>
          <c:idx val="0"/>
          <c:order val="0"/>
          <c:tx>
            <c:strRef>
              <c:f>'Code Tables'!$B$26</c:f>
              <c:strCache>
                <c:ptCount val="1"/>
                <c:pt idx="0">
                  <c:v>Total</c:v>
                </c:pt>
              </c:strCache>
            </c:strRef>
          </c:tx>
          <c:spPr>
            <a:solidFill>
              <a:srgbClr val="9797FF"/>
            </a:solidFill>
            <a:ln>
              <a:solidFill>
                <a:sysClr val="windowText" lastClr="000000"/>
              </a:solidFill>
            </a:ln>
          </c:spPr>
          <c:dLbls>
            <c:dLbl>
              <c:idx val="0"/>
              <c:layout>
                <c:manualLayout>
                  <c:x val="2.77777777777779E-3"/>
                  <c:y val="-1.3888888888888923E-2"/>
                </c:manualLayout>
              </c:layout>
              <c:showVal val="1"/>
            </c:dLbl>
            <c:dLbl>
              <c:idx val="2"/>
              <c:layout>
                <c:manualLayout>
                  <c:x val="2.7777777777778906E-3"/>
                  <c:y val="0"/>
                </c:manualLayout>
              </c:layout>
              <c:showVal val="1"/>
            </c:dLbl>
            <c:txPr>
              <a:bodyPr/>
              <a:lstStyle/>
              <a:p>
                <a:pPr>
                  <a:defRPr sz="800">
                    <a:solidFill>
                      <a:schemeClr val="bg2"/>
                    </a:solidFill>
                  </a:defRPr>
                </a:pPr>
                <a:endParaRPr lang="en-US"/>
              </a:p>
            </c:txPr>
            <c:showVal val="1"/>
          </c:dLbls>
          <c:cat>
            <c:strRef>
              <c:f>'Code Tables'!$A$27:$A$30</c:f>
              <c:strCache>
                <c:ptCount val="3"/>
                <c:pt idx="0">
                  <c:v>No or Poor Design</c:v>
                </c:pt>
                <c:pt idx="1">
                  <c:v>Neutral Design</c:v>
                </c:pt>
                <c:pt idx="2">
                  <c:v>Good Design</c:v>
                </c:pt>
              </c:strCache>
            </c:strRef>
          </c:cat>
          <c:val>
            <c:numRef>
              <c:f>'Code Tables'!$B$27:$B$30</c:f>
              <c:numCache>
                <c:formatCode>0%</c:formatCode>
                <c:ptCount val="3"/>
                <c:pt idx="0">
                  <c:v>0.37209302325581423</c:v>
                </c:pt>
                <c:pt idx="1">
                  <c:v>0.18604651162790711</c:v>
                </c:pt>
                <c:pt idx="2">
                  <c:v>0.44186046511627947</c:v>
                </c:pt>
              </c:numCache>
            </c:numRef>
          </c:val>
        </c:ser>
        <c:axId val="82155776"/>
        <c:axId val="82178048"/>
      </c:barChart>
      <c:catAx>
        <c:axId val="82155776"/>
        <c:scaling>
          <c:orientation val="minMax"/>
        </c:scaling>
        <c:axPos val="b"/>
        <c:tickLblPos val="nextTo"/>
        <c:txPr>
          <a:bodyPr/>
          <a:lstStyle/>
          <a:p>
            <a:pPr>
              <a:defRPr baseline="0">
                <a:solidFill>
                  <a:schemeClr val="bg2"/>
                </a:solidFill>
              </a:defRPr>
            </a:pPr>
            <a:endParaRPr lang="en-US"/>
          </a:p>
        </c:txPr>
        <c:crossAx val="82178048"/>
        <c:crosses val="autoZero"/>
        <c:auto val="1"/>
        <c:lblAlgn val="ctr"/>
        <c:lblOffset val="100"/>
      </c:catAx>
      <c:valAx>
        <c:axId val="82178048"/>
        <c:scaling>
          <c:orientation val="minMax"/>
        </c:scaling>
        <c:axPos val="l"/>
        <c:majorGridlines>
          <c:spPr>
            <a:ln>
              <a:solidFill>
                <a:srgbClr val="463416"/>
              </a:solidFill>
            </a:ln>
          </c:spPr>
        </c:majorGridlines>
        <c:title>
          <c:tx>
            <c:rich>
              <a:bodyPr rot="-5400000" vert="horz"/>
              <a:lstStyle/>
              <a:p>
                <a:pPr>
                  <a:defRPr sz="1200"/>
                </a:pPr>
                <a:r>
                  <a:rPr lang="en-US" sz="1200"/>
                  <a:t>% of Samples</a:t>
                </a:r>
              </a:p>
            </c:rich>
          </c:tx>
          <c:layout/>
        </c:title>
        <c:numFmt formatCode="0%" sourceLinked="0"/>
        <c:tickLblPos val="nextTo"/>
        <c:spPr>
          <a:ln>
            <a:solidFill>
              <a:schemeClr val="bg2"/>
            </a:solidFill>
          </a:ln>
        </c:spPr>
        <c:txPr>
          <a:bodyPr/>
          <a:lstStyle/>
          <a:p>
            <a:pPr>
              <a:defRPr baseline="0">
                <a:solidFill>
                  <a:schemeClr val="bg2"/>
                </a:solidFill>
              </a:defRPr>
            </a:pPr>
            <a:endParaRPr lang="en-US"/>
          </a:p>
        </c:txPr>
        <c:crossAx val="82155776"/>
        <c:crosses val="autoZero"/>
        <c:crossBetween val="between"/>
      </c:valAx>
      <c:spPr>
        <a:solidFill>
          <a:schemeClr val="accent4">
            <a:lumMod val="75000"/>
          </a:schemeClr>
        </a:solidFill>
      </c:spPr>
    </c:plotArea>
    <c:plotVisOnly val="1"/>
  </c:chart>
  <c:spPr>
    <a:solidFill>
      <a:srgbClr val="FFFFFF"/>
    </a:solidFill>
    <a:ln>
      <a:noFill/>
    </a:ln>
  </c:sp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en-CA"/>
  <c:clrMapOvr bg1="dk2" tx1="lt1" bg2="dk1" tx2="lt2" accent1="accent1" accent2="accent2" accent3="accent3" accent4="accent4" accent5="accent5" accent6="accent6" hlink="hlink" folHlink="folHlink"/>
  <c:chart>
    <c:title>
      <c:tx>
        <c:rich>
          <a:bodyPr/>
          <a:lstStyle/>
          <a:p>
            <a:pPr>
              <a:defRPr sz="1200"/>
            </a:pPr>
            <a:r>
              <a:rPr lang="en-CA" sz="1200" dirty="0"/>
              <a:t>Tree Retention </a:t>
            </a:r>
            <a:r>
              <a:rPr lang="en-CA" sz="1200" dirty="0" smtClean="0"/>
              <a:t>Code Province (N=234</a:t>
            </a:r>
            <a:r>
              <a:rPr lang="en-CA" sz="1200" dirty="0"/>
              <a:t>)</a:t>
            </a:r>
          </a:p>
        </c:rich>
      </c:tx>
      <c:layout>
        <c:manualLayout>
          <c:xMode val="edge"/>
          <c:yMode val="edge"/>
          <c:x val="0.11440840954778603"/>
          <c:y val="7.6926380847809131E-2"/>
        </c:manualLayout>
      </c:layout>
    </c:title>
    <c:plotArea>
      <c:layout/>
      <c:barChart>
        <c:barDir val="col"/>
        <c:grouping val="clustered"/>
        <c:ser>
          <c:idx val="0"/>
          <c:order val="0"/>
          <c:tx>
            <c:strRef>
              <c:f>Sheet1!$D$3</c:f>
              <c:strCache>
                <c:ptCount val="1"/>
                <c:pt idx="0">
                  <c:v>Code</c:v>
                </c:pt>
              </c:strCache>
            </c:strRef>
          </c:tx>
          <c:spPr>
            <a:solidFill>
              <a:srgbClr val="7D7DFF"/>
            </a:solidFill>
            <a:ln>
              <a:solidFill>
                <a:schemeClr val="bg2"/>
              </a:solidFill>
            </a:ln>
          </c:spPr>
          <c:dLbls>
            <c:dLbl>
              <c:idx val="0"/>
              <c:layout>
                <c:manualLayout>
                  <c:x val="1.42930066360388E-2"/>
                  <c:y val="-1.4716703458425316E-2"/>
                </c:manualLayout>
              </c:layout>
              <c:showVal val="1"/>
            </c:dLbl>
            <c:dLbl>
              <c:idx val="1"/>
              <c:layout>
                <c:manualLayout>
                  <c:x val="1.6334864726901481E-2"/>
                  <c:y val="-1.7660044150110389E-2"/>
                </c:manualLayout>
              </c:layout>
              <c:showVal val="1"/>
            </c:dLbl>
            <c:dLbl>
              <c:idx val="2"/>
              <c:layout>
                <c:manualLayout>
                  <c:x val="1.42930066360388E-2"/>
                  <c:y val="-1.7660044150110413E-2"/>
                </c:manualLayout>
              </c:layout>
              <c:showVal val="1"/>
            </c:dLbl>
            <c:dLbl>
              <c:idx val="3"/>
              <c:layout>
                <c:manualLayout>
                  <c:x val="1.8376722817764181E-2"/>
                  <c:y val="-2.6490066225165646E-2"/>
                </c:manualLayout>
              </c:layout>
              <c:showVal val="1"/>
            </c:dLbl>
            <c:showVal val="1"/>
          </c:dLbls>
          <c:cat>
            <c:strRef>
              <c:f>Sheet1!$J$2:$M$2</c:f>
              <c:strCache>
                <c:ptCount val="4"/>
                <c:pt idx="0">
                  <c:v>Good</c:v>
                </c:pt>
                <c:pt idx="1">
                  <c:v>Moderate</c:v>
                </c:pt>
                <c:pt idx="2">
                  <c:v>Poor</c:v>
                </c:pt>
                <c:pt idx="3">
                  <c:v>N/A</c:v>
                </c:pt>
              </c:strCache>
            </c:strRef>
          </c:cat>
          <c:val>
            <c:numRef>
              <c:f>Sheet1!$J$3:$M$3</c:f>
              <c:numCache>
                <c:formatCode>0%</c:formatCode>
                <c:ptCount val="4"/>
                <c:pt idx="0">
                  <c:v>0.22033898305084751</c:v>
                </c:pt>
                <c:pt idx="1">
                  <c:v>0.24152542372881355</c:v>
                </c:pt>
                <c:pt idx="2">
                  <c:v>0.47881355932203623</c:v>
                </c:pt>
                <c:pt idx="3">
                  <c:v>5.9322033898305981E-2</c:v>
                </c:pt>
              </c:numCache>
            </c:numRef>
          </c:val>
        </c:ser>
        <c:axId val="82332288"/>
        <c:axId val="82383232"/>
      </c:barChart>
      <c:catAx>
        <c:axId val="82332288"/>
        <c:scaling>
          <c:orientation val="minMax"/>
        </c:scaling>
        <c:axPos val="b"/>
        <c:majorTickMark val="none"/>
        <c:tickLblPos val="nextTo"/>
        <c:crossAx val="82383232"/>
        <c:crosses val="autoZero"/>
        <c:auto val="1"/>
        <c:lblAlgn val="ctr"/>
        <c:lblOffset val="100"/>
      </c:catAx>
      <c:valAx>
        <c:axId val="82383232"/>
        <c:scaling>
          <c:orientation val="minMax"/>
        </c:scaling>
        <c:axPos val="l"/>
        <c:majorGridlines/>
        <c:numFmt formatCode="0%" sourceLinked="1"/>
        <c:majorTickMark val="none"/>
        <c:tickLblPos val="nextTo"/>
        <c:crossAx val="82332288"/>
        <c:crosses val="autoZero"/>
        <c:crossBetween val="between"/>
      </c:valAx>
      <c:spPr>
        <a:solidFill>
          <a:schemeClr val="accent4">
            <a:lumMod val="75000"/>
          </a:schemeClr>
        </a:solidFill>
      </c:spPr>
    </c:plotArea>
    <c:legend>
      <c:legendPos val="r"/>
      <c:layout/>
    </c:legend>
    <c:plotVisOnly val="1"/>
  </c:chart>
  <c:spPr>
    <a:solidFill>
      <a:schemeClr val="tx1"/>
    </a:solidFill>
    <a:ln>
      <a:solidFill>
        <a:schemeClr val="tx1"/>
      </a:solidFill>
    </a:ln>
  </c:spPr>
  <c:txPr>
    <a:bodyPr/>
    <a:lstStyle/>
    <a:p>
      <a:pPr>
        <a:defRPr>
          <a:solidFill>
            <a:schemeClr val="bg2"/>
          </a:solidFill>
        </a:defRPr>
      </a:pPr>
      <a:endParaRPr lang="en-US"/>
    </a:p>
  </c:txPr>
  <c:externalData r:id="rId2"/>
</c:chartSpace>
</file>

<file path=ppt/charts/chart6.xml><?xml version="1.0" encoding="utf-8"?>
<c:chartSpace xmlns:c="http://schemas.openxmlformats.org/drawingml/2006/chart" xmlns:a="http://schemas.openxmlformats.org/drawingml/2006/main" xmlns:r="http://schemas.openxmlformats.org/officeDocument/2006/relationships">
  <c:date1904 val="1"/>
  <c:lang val="en-CA"/>
  <c:pivotSource>
    <c:name>[VQ Omineca.xlsx]Code Tables!PivotTable4</c:name>
    <c:fmtId val="4"/>
  </c:pivotSource>
  <c:chart>
    <c:title>
      <c:layout/>
    </c:title>
    <c:pivotFmts>
      <c:pivotFmt>
        <c:idx val="0"/>
        <c:marker>
          <c:symbol val="none"/>
        </c:marker>
        <c:dLbl>
          <c:idx val="0"/>
          <c:spPr/>
          <c:txPr>
            <a:bodyPr/>
            <a:lstStyle/>
            <a:p>
              <a:pPr>
                <a:defRPr/>
              </a:pPr>
              <a:endParaRPr lang="en-US"/>
            </a:p>
          </c:txPr>
          <c:showVal val="1"/>
        </c:dLbl>
      </c:pivotFmt>
      <c:pivotFmt>
        <c:idx val="1"/>
        <c:marker>
          <c:symbol val="none"/>
        </c:marker>
        <c:dLbl>
          <c:idx val="0"/>
          <c:spPr/>
          <c:txPr>
            <a:bodyPr/>
            <a:lstStyle/>
            <a:p>
              <a:pPr>
                <a:defRPr/>
              </a:pPr>
              <a:endParaRPr lang="en-US"/>
            </a:p>
          </c:txPr>
          <c:showVal val="1"/>
        </c:dLbl>
      </c:pivotFmt>
    </c:pivotFmts>
    <c:plotArea>
      <c:layout/>
      <c:barChart>
        <c:barDir val="col"/>
        <c:grouping val="clustered"/>
        <c:ser>
          <c:idx val="0"/>
          <c:order val="0"/>
          <c:tx>
            <c:strRef>
              <c:f>'Code Tables'!$B$16</c:f>
              <c:strCache>
                <c:ptCount val="1"/>
                <c:pt idx="0">
                  <c:v>Total</c:v>
                </c:pt>
              </c:strCache>
            </c:strRef>
          </c:tx>
          <c:spPr>
            <a:solidFill>
              <a:srgbClr val="7D7DFF"/>
            </a:solidFill>
            <a:ln>
              <a:solidFill>
                <a:srgbClr val="463416"/>
              </a:solidFill>
            </a:ln>
          </c:spPr>
          <c:dLbls>
            <c:txPr>
              <a:bodyPr/>
              <a:lstStyle/>
              <a:p>
                <a:pPr>
                  <a:defRPr>
                    <a:solidFill>
                      <a:schemeClr val="bg2"/>
                    </a:solidFill>
                  </a:defRPr>
                </a:pPr>
                <a:endParaRPr lang="en-US"/>
              </a:p>
            </c:txPr>
            <c:showVal val="1"/>
          </c:dLbls>
          <c:cat>
            <c:strRef>
              <c:f>'Code Tables'!$A$17:$A$20</c:f>
              <c:strCache>
                <c:ptCount val="3"/>
                <c:pt idx="0">
                  <c:v>Good</c:v>
                </c:pt>
                <c:pt idx="1">
                  <c:v>Moderate</c:v>
                </c:pt>
                <c:pt idx="2">
                  <c:v>Poor</c:v>
                </c:pt>
              </c:strCache>
            </c:strRef>
          </c:cat>
          <c:val>
            <c:numRef>
              <c:f>'Code Tables'!$B$17:$B$20</c:f>
              <c:numCache>
                <c:formatCode>0%</c:formatCode>
                <c:ptCount val="3"/>
                <c:pt idx="0">
                  <c:v>0.42857142857142855</c:v>
                </c:pt>
                <c:pt idx="1">
                  <c:v>0.28571428571428603</c:v>
                </c:pt>
                <c:pt idx="2">
                  <c:v>0.28571428571428603</c:v>
                </c:pt>
              </c:numCache>
            </c:numRef>
          </c:val>
        </c:ser>
        <c:axId val="82396288"/>
        <c:axId val="82397824"/>
      </c:barChart>
      <c:catAx>
        <c:axId val="82396288"/>
        <c:scaling>
          <c:orientation val="minMax"/>
        </c:scaling>
        <c:axPos val="b"/>
        <c:tickLblPos val="nextTo"/>
        <c:txPr>
          <a:bodyPr/>
          <a:lstStyle/>
          <a:p>
            <a:pPr>
              <a:defRPr>
                <a:solidFill>
                  <a:schemeClr val="bg2"/>
                </a:solidFill>
              </a:defRPr>
            </a:pPr>
            <a:endParaRPr lang="en-US"/>
          </a:p>
        </c:txPr>
        <c:crossAx val="82397824"/>
        <c:crosses val="autoZero"/>
        <c:auto val="1"/>
        <c:lblAlgn val="ctr"/>
        <c:lblOffset val="100"/>
      </c:catAx>
      <c:valAx>
        <c:axId val="82397824"/>
        <c:scaling>
          <c:orientation val="minMax"/>
        </c:scaling>
        <c:axPos val="l"/>
        <c:majorGridlines/>
        <c:numFmt formatCode="0%" sourceLinked="1"/>
        <c:tickLblPos val="nextTo"/>
        <c:spPr>
          <a:solidFill>
            <a:srgbClr val="FFFFFF"/>
          </a:solidFill>
        </c:spPr>
        <c:txPr>
          <a:bodyPr/>
          <a:lstStyle/>
          <a:p>
            <a:pPr>
              <a:defRPr baseline="0">
                <a:solidFill>
                  <a:schemeClr val="bg2"/>
                </a:solidFill>
              </a:defRPr>
            </a:pPr>
            <a:endParaRPr lang="en-US"/>
          </a:p>
        </c:txPr>
        <c:crossAx val="82396288"/>
        <c:crosses val="autoZero"/>
        <c:crossBetween val="between"/>
      </c:valAx>
      <c:spPr>
        <a:solidFill>
          <a:srgbClr val="DADADA">
            <a:lumMod val="75000"/>
          </a:srgbClr>
        </a:solidFill>
        <a:ln>
          <a:solidFill>
            <a:srgbClr val="463416"/>
          </a:solidFill>
        </a:ln>
      </c:spPr>
    </c:plotArea>
    <c:plotVisOnly val="1"/>
  </c:chart>
  <c:spPr>
    <a:solidFill>
      <a:schemeClr val="tx1"/>
    </a:solidFill>
  </c:sp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date1904 val="1"/>
  <c:lang val="en-CA"/>
  <c:chart>
    <c:title>
      <c:tx>
        <c:rich>
          <a:bodyPr/>
          <a:lstStyle/>
          <a:p>
            <a:pPr>
              <a:defRPr sz="800">
                <a:solidFill>
                  <a:schemeClr val="bg2"/>
                </a:solidFill>
              </a:defRPr>
            </a:pPr>
            <a:r>
              <a:rPr lang="en-US" sz="800" b="1" i="0" baseline="0" dirty="0" smtClean="0">
                <a:solidFill>
                  <a:schemeClr val="bg2"/>
                </a:solidFill>
              </a:rPr>
              <a:t>EE </a:t>
            </a:r>
            <a:r>
              <a:rPr lang="en-US" sz="800" b="1" i="0" baseline="0" dirty="0">
                <a:solidFill>
                  <a:schemeClr val="bg2"/>
                </a:solidFill>
              </a:rPr>
              <a:t>results by </a:t>
            </a:r>
            <a:r>
              <a:rPr lang="en-US" sz="800" b="1" i="0" baseline="0" dirty="0" err="1">
                <a:solidFill>
                  <a:schemeClr val="bg2"/>
                </a:solidFill>
              </a:rPr>
              <a:t>silvicultural</a:t>
            </a:r>
            <a:r>
              <a:rPr lang="en-US" sz="800" b="1" i="0" baseline="0" dirty="0">
                <a:solidFill>
                  <a:schemeClr val="bg2"/>
                </a:solidFill>
              </a:rPr>
              <a:t> system (n=43)</a:t>
            </a:r>
            <a:endParaRPr lang="en-CA" sz="800" dirty="0">
              <a:solidFill>
                <a:schemeClr val="bg2"/>
              </a:solidFill>
            </a:endParaRPr>
          </a:p>
        </c:rich>
      </c:tx>
      <c:layout/>
    </c:title>
    <c:plotArea>
      <c:layout>
        <c:manualLayout>
          <c:layoutTarget val="inner"/>
          <c:xMode val="edge"/>
          <c:yMode val="edge"/>
          <c:x val="0.14004290220983201"/>
          <c:y val="0.23195980361156451"/>
          <c:w val="0.81583958371550469"/>
          <c:h val="0.6049888687581727"/>
        </c:manualLayout>
      </c:layout>
      <c:barChart>
        <c:barDir val="col"/>
        <c:grouping val="clustered"/>
        <c:ser>
          <c:idx val="0"/>
          <c:order val="0"/>
          <c:tx>
            <c:strRef>
              <c:f>'Silviculture CODE'!$H$21</c:f>
              <c:strCache>
                <c:ptCount val="1"/>
                <c:pt idx="0">
                  <c:v>Met</c:v>
                </c:pt>
              </c:strCache>
            </c:strRef>
          </c:tx>
          <c:spPr>
            <a:solidFill>
              <a:srgbClr val="9797FF"/>
            </a:solidFill>
            <a:ln>
              <a:solidFill>
                <a:sysClr val="windowText" lastClr="000000"/>
              </a:solidFill>
            </a:ln>
          </c:spPr>
          <c:dLbls>
            <c:dLbl>
              <c:idx val="0"/>
              <c:layout>
                <c:manualLayout>
                  <c:x val="0"/>
                  <c:y val="1.8518518518518545E-2"/>
                </c:manualLayout>
              </c:layout>
              <c:showVal val="1"/>
            </c:dLbl>
            <c:dLbl>
              <c:idx val="1"/>
              <c:layout>
                <c:manualLayout>
                  <c:x val="0"/>
                  <c:y val="1.3888888888888944E-2"/>
                </c:manualLayout>
              </c:layout>
              <c:showVal val="1"/>
            </c:dLbl>
            <c:txPr>
              <a:bodyPr/>
              <a:lstStyle/>
              <a:p>
                <a:pPr>
                  <a:defRPr sz="800">
                    <a:solidFill>
                      <a:schemeClr val="bg2"/>
                    </a:solidFill>
                  </a:defRPr>
                </a:pPr>
                <a:endParaRPr lang="en-US"/>
              </a:p>
            </c:txPr>
            <c:showVal val="1"/>
          </c:dLbls>
          <c:cat>
            <c:strRef>
              <c:f>'Silviculture CODE'!$I$20:$J$20</c:f>
              <c:strCache>
                <c:ptCount val="2"/>
                <c:pt idx="0">
                  <c:v>Partialcut</c:v>
                </c:pt>
                <c:pt idx="1">
                  <c:v>Clearcut</c:v>
                </c:pt>
              </c:strCache>
            </c:strRef>
          </c:cat>
          <c:val>
            <c:numRef>
              <c:f>'Silviculture CODE'!$I$21:$J$21</c:f>
              <c:numCache>
                <c:formatCode>0%</c:formatCode>
                <c:ptCount val="2"/>
                <c:pt idx="0">
                  <c:v>0.35714285714285743</c:v>
                </c:pt>
                <c:pt idx="1">
                  <c:v>0.6428571428571429</c:v>
                </c:pt>
              </c:numCache>
            </c:numRef>
          </c:val>
        </c:ser>
        <c:ser>
          <c:idx val="1"/>
          <c:order val="1"/>
          <c:tx>
            <c:strRef>
              <c:f>'Silviculture CODE'!$H$22</c:f>
              <c:strCache>
                <c:ptCount val="1"/>
                <c:pt idx="0">
                  <c:v>Borderline</c:v>
                </c:pt>
              </c:strCache>
            </c:strRef>
          </c:tx>
          <c:spPr>
            <a:solidFill>
              <a:srgbClr val="993366"/>
            </a:solidFill>
            <a:ln>
              <a:solidFill>
                <a:sysClr val="windowText" lastClr="000000"/>
              </a:solidFill>
            </a:ln>
          </c:spPr>
          <c:dLbls>
            <c:dLbl>
              <c:idx val="1"/>
              <c:layout>
                <c:manualLayout>
                  <c:x val="0"/>
                  <c:y val="1.8518518518518632E-2"/>
                </c:manualLayout>
              </c:layout>
              <c:showVal val="1"/>
            </c:dLbl>
            <c:txPr>
              <a:bodyPr/>
              <a:lstStyle/>
              <a:p>
                <a:pPr>
                  <a:defRPr sz="800">
                    <a:solidFill>
                      <a:schemeClr val="bg2"/>
                    </a:solidFill>
                  </a:defRPr>
                </a:pPr>
                <a:endParaRPr lang="en-US"/>
              </a:p>
            </c:txPr>
            <c:showVal val="1"/>
          </c:dLbls>
          <c:cat>
            <c:strRef>
              <c:f>'Silviculture CODE'!$I$20:$J$20</c:f>
              <c:strCache>
                <c:ptCount val="2"/>
                <c:pt idx="0">
                  <c:v>Partialcut</c:v>
                </c:pt>
                <c:pt idx="1">
                  <c:v>Clearcut</c:v>
                </c:pt>
              </c:strCache>
            </c:strRef>
          </c:cat>
          <c:val>
            <c:numRef>
              <c:f>'Silviculture CODE'!$I$22:$J$22</c:f>
              <c:numCache>
                <c:formatCode>0%</c:formatCode>
                <c:ptCount val="2"/>
                <c:pt idx="0">
                  <c:v>0.28571428571428592</c:v>
                </c:pt>
                <c:pt idx="1">
                  <c:v>0.14285714285714296</c:v>
                </c:pt>
              </c:numCache>
            </c:numRef>
          </c:val>
        </c:ser>
        <c:ser>
          <c:idx val="2"/>
          <c:order val="2"/>
          <c:tx>
            <c:strRef>
              <c:f>'Silviculture CODE'!$H$23</c:f>
              <c:strCache>
                <c:ptCount val="1"/>
                <c:pt idx="0">
                  <c:v>Not Met</c:v>
                </c:pt>
              </c:strCache>
            </c:strRef>
          </c:tx>
          <c:spPr>
            <a:solidFill>
              <a:srgbClr val="FFFFCC"/>
            </a:solidFill>
            <a:ln>
              <a:solidFill>
                <a:sysClr val="windowText" lastClr="000000"/>
              </a:solidFill>
            </a:ln>
          </c:spPr>
          <c:dLbls>
            <c:dLbl>
              <c:idx val="0"/>
              <c:layout>
                <c:manualLayout>
                  <c:x val="0"/>
                  <c:y val="1.8518518518518545E-2"/>
                </c:manualLayout>
              </c:layout>
              <c:showVal val="1"/>
            </c:dLbl>
            <c:txPr>
              <a:bodyPr/>
              <a:lstStyle/>
              <a:p>
                <a:pPr>
                  <a:defRPr sz="800">
                    <a:solidFill>
                      <a:schemeClr val="bg2"/>
                    </a:solidFill>
                  </a:defRPr>
                </a:pPr>
                <a:endParaRPr lang="en-US"/>
              </a:p>
            </c:txPr>
            <c:showVal val="1"/>
          </c:dLbls>
          <c:cat>
            <c:strRef>
              <c:f>'Silviculture CODE'!$I$20:$J$20</c:f>
              <c:strCache>
                <c:ptCount val="2"/>
                <c:pt idx="0">
                  <c:v>Partialcut</c:v>
                </c:pt>
                <c:pt idx="1">
                  <c:v>Clearcut</c:v>
                </c:pt>
              </c:strCache>
            </c:strRef>
          </c:cat>
          <c:val>
            <c:numRef>
              <c:f>'Silviculture CODE'!$I$23:$J$23</c:f>
              <c:numCache>
                <c:formatCode>0%</c:formatCode>
                <c:ptCount val="2"/>
                <c:pt idx="0">
                  <c:v>0.35714285714285737</c:v>
                </c:pt>
                <c:pt idx="1">
                  <c:v>0.2142857142857143</c:v>
                </c:pt>
              </c:numCache>
            </c:numRef>
          </c:val>
        </c:ser>
        <c:axId val="89000576"/>
        <c:axId val="89010560"/>
      </c:barChart>
      <c:catAx>
        <c:axId val="89000576"/>
        <c:scaling>
          <c:orientation val="minMax"/>
        </c:scaling>
        <c:axPos val="b"/>
        <c:tickLblPos val="nextTo"/>
        <c:txPr>
          <a:bodyPr/>
          <a:lstStyle/>
          <a:p>
            <a:pPr>
              <a:defRPr>
                <a:solidFill>
                  <a:schemeClr val="bg2"/>
                </a:solidFill>
              </a:defRPr>
            </a:pPr>
            <a:endParaRPr lang="en-US"/>
          </a:p>
        </c:txPr>
        <c:crossAx val="89010560"/>
        <c:crosses val="autoZero"/>
        <c:auto val="1"/>
        <c:lblAlgn val="ctr"/>
        <c:lblOffset val="100"/>
      </c:catAx>
      <c:valAx>
        <c:axId val="89010560"/>
        <c:scaling>
          <c:orientation val="minMax"/>
        </c:scaling>
        <c:axPos val="l"/>
        <c:majorGridlines>
          <c:spPr>
            <a:ln>
              <a:solidFill>
                <a:srgbClr val="463416"/>
              </a:solidFill>
            </a:ln>
          </c:spPr>
        </c:majorGridlines>
        <c:title>
          <c:tx>
            <c:rich>
              <a:bodyPr rot="-5400000" vert="horz"/>
              <a:lstStyle/>
              <a:p>
                <a:pPr>
                  <a:defRPr sz="1200"/>
                </a:pPr>
                <a:r>
                  <a:rPr lang="en-US" sz="1200"/>
                  <a:t>% of Samples</a:t>
                </a:r>
              </a:p>
            </c:rich>
          </c:tx>
          <c:layout/>
        </c:title>
        <c:numFmt formatCode="0%" sourceLinked="1"/>
        <c:tickLblPos val="nextTo"/>
        <c:spPr>
          <a:ln>
            <a:solidFill>
              <a:schemeClr val="bg2"/>
            </a:solidFill>
          </a:ln>
        </c:spPr>
        <c:txPr>
          <a:bodyPr/>
          <a:lstStyle/>
          <a:p>
            <a:pPr>
              <a:defRPr>
                <a:solidFill>
                  <a:schemeClr val="bg2"/>
                </a:solidFill>
              </a:defRPr>
            </a:pPr>
            <a:endParaRPr lang="en-US"/>
          </a:p>
        </c:txPr>
        <c:crossAx val="89000576"/>
        <c:crosses val="autoZero"/>
        <c:crossBetween val="between"/>
      </c:valAx>
      <c:spPr>
        <a:solidFill>
          <a:schemeClr val="accent4">
            <a:lumMod val="90000"/>
          </a:schemeClr>
        </a:solidFill>
      </c:spPr>
    </c:plotArea>
    <c:plotVisOnly val="1"/>
  </c:chart>
  <c:spPr>
    <a:solidFill>
      <a:schemeClr val="tx1"/>
    </a:solidFill>
    <a:ln>
      <a:noFill/>
    </a:ln>
  </c:sp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lang val="en-CA"/>
  <c:chart>
    <c:title>
      <c:tx>
        <c:rich>
          <a:bodyPr/>
          <a:lstStyle/>
          <a:p>
            <a:pPr>
              <a:defRPr sz="800"/>
            </a:pPr>
            <a:r>
              <a:rPr lang="en-US" sz="800"/>
              <a:t>Visual Quality Ratings Under Forest &amp; Range Practices Act  (N=221)</a:t>
            </a:r>
            <a:endParaRPr lang="en-CA" sz="800"/>
          </a:p>
        </c:rich>
      </c:tx>
      <c:layout/>
    </c:title>
    <c:plotArea>
      <c:layout/>
      <c:barChart>
        <c:barDir val="col"/>
        <c:grouping val="clustered"/>
        <c:ser>
          <c:idx val="0"/>
          <c:order val="0"/>
          <c:spPr>
            <a:solidFill>
              <a:srgbClr val="7D7DFF"/>
            </a:solidFill>
            <a:ln>
              <a:solidFill>
                <a:schemeClr val="bg2"/>
              </a:solidFill>
            </a:ln>
          </c:spPr>
          <c:dLbls>
            <c:dLbl>
              <c:idx val="0"/>
              <c:layout>
                <c:manualLayout>
                  <c:x val="0"/>
                  <c:y val="2.3148148148148147E-2"/>
                </c:manualLayout>
              </c:layout>
              <c:showVal val="1"/>
            </c:dLbl>
            <c:dLbl>
              <c:idx val="1"/>
              <c:layout>
                <c:manualLayout>
                  <c:x val="2.7777777777777848E-3"/>
                  <c:y val="9.2592592592591842E-3"/>
                </c:manualLayout>
              </c:layout>
              <c:showVal val="1"/>
            </c:dLbl>
            <c:dLbl>
              <c:idx val="2"/>
              <c:layout>
                <c:manualLayout>
                  <c:x val="5.5555555555555558E-3"/>
                  <c:y val="1.3888888888888907E-2"/>
                </c:manualLayout>
              </c:layout>
              <c:showVal val="1"/>
            </c:dLbl>
            <c:txPr>
              <a:bodyPr/>
              <a:lstStyle/>
              <a:p>
                <a:pPr>
                  <a:defRPr sz="800"/>
                </a:pPr>
                <a:endParaRPr lang="en-US"/>
              </a:p>
            </c:txPr>
            <c:showVal val="1"/>
          </c:dLbls>
          <c:cat>
            <c:strRef>
              <c:f>'FRPA Tables'!$E$4:$E$6</c:f>
              <c:strCache>
                <c:ptCount val="3"/>
                <c:pt idx="0">
                  <c:v>Met</c:v>
                </c:pt>
                <c:pt idx="1">
                  <c:v>Borderline</c:v>
                </c:pt>
                <c:pt idx="2">
                  <c:v>Not Met</c:v>
                </c:pt>
              </c:strCache>
            </c:strRef>
          </c:cat>
          <c:val>
            <c:numRef>
              <c:f>'FRPA Tables'!$F$4:$F$6</c:f>
              <c:numCache>
                <c:formatCode>0%</c:formatCode>
                <c:ptCount val="3"/>
                <c:pt idx="0">
                  <c:v>0.6561085972850681</c:v>
                </c:pt>
                <c:pt idx="1">
                  <c:v>9.5022624434389164E-2</c:v>
                </c:pt>
                <c:pt idx="2">
                  <c:v>0.24886877828054293</c:v>
                </c:pt>
              </c:numCache>
            </c:numRef>
          </c:val>
        </c:ser>
        <c:axId val="89166976"/>
        <c:axId val="89168512"/>
      </c:barChart>
      <c:catAx>
        <c:axId val="89166976"/>
        <c:scaling>
          <c:orientation val="minMax"/>
        </c:scaling>
        <c:axPos val="b"/>
        <c:tickLblPos val="nextTo"/>
        <c:crossAx val="89168512"/>
        <c:crosses val="autoZero"/>
        <c:auto val="1"/>
        <c:lblAlgn val="ctr"/>
        <c:lblOffset val="100"/>
      </c:catAx>
      <c:valAx>
        <c:axId val="89168512"/>
        <c:scaling>
          <c:orientation val="minMax"/>
        </c:scaling>
        <c:axPos val="l"/>
        <c:majorGridlines>
          <c:spPr>
            <a:ln>
              <a:solidFill>
                <a:srgbClr val="463416"/>
              </a:solidFill>
            </a:ln>
          </c:spPr>
        </c:majorGridlines>
        <c:title>
          <c:tx>
            <c:rich>
              <a:bodyPr rot="-5400000" vert="horz"/>
              <a:lstStyle/>
              <a:p>
                <a:pPr>
                  <a:defRPr/>
                </a:pPr>
                <a:r>
                  <a:rPr lang="en-US"/>
                  <a:t>% of Samples</a:t>
                </a:r>
              </a:p>
            </c:rich>
          </c:tx>
          <c:layout/>
        </c:title>
        <c:numFmt formatCode="0%" sourceLinked="1"/>
        <c:tickLblPos val="nextTo"/>
        <c:crossAx val="89166976"/>
        <c:crosses val="autoZero"/>
        <c:crossBetween val="between"/>
      </c:valAx>
      <c:spPr>
        <a:solidFill>
          <a:schemeClr val="accent4">
            <a:lumMod val="90000"/>
          </a:schemeClr>
        </a:solidFill>
      </c:spPr>
    </c:plotArea>
    <c:plotVisOnly val="1"/>
  </c:chart>
  <c:spPr>
    <a:solidFill>
      <a:schemeClr val="tx1"/>
    </a:solidFill>
    <a:ln>
      <a:noFill/>
    </a:ln>
  </c:spPr>
  <c:txPr>
    <a:bodyPr/>
    <a:lstStyle/>
    <a:p>
      <a:pPr>
        <a:defRPr>
          <a:solidFill>
            <a:schemeClr val="bg2"/>
          </a:solidFill>
        </a:defRPr>
      </a:pPr>
      <a:endParaRPr lang="en-US"/>
    </a:p>
  </c:txPr>
  <c:externalData r:id="rId1"/>
</c:chartSpace>
</file>

<file path=ppt/charts/chart9.xml><?xml version="1.0" encoding="utf-8"?>
<c:chartSpace xmlns:c="http://schemas.openxmlformats.org/drawingml/2006/chart" xmlns:a="http://schemas.openxmlformats.org/drawingml/2006/main" xmlns:r="http://schemas.openxmlformats.org/officeDocument/2006/relationships">
  <c:date1904 val="1"/>
  <c:lang val="en-CA"/>
  <c:clrMapOvr bg1="dk2" tx1="lt1" bg2="dk1" tx2="lt2" accent1="accent1" accent2="accent2" accent3="accent3" accent4="accent4" accent5="accent5" accent6="accent6" hlink="hlink" folHlink="folHlink"/>
  <c:chart>
    <c:title>
      <c:tx>
        <c:rich>
          <a:bodyPr/>
          <a:lstStyle/>
          <a:p>
            <a:pPr>
              <a:defRPr sz="1125" b="1" i="0" u="none" strike="noStrike" baseline="0">
                <a:solidFill>
                  <a:srgbClr val="000000"/>
                </a:solidFill>
                <a:latin typeface="Arial"/>
                <a:ea typeface="Arial"/>
                <a:cs typeface="Arial"/>
              </a:defRPr>
            </a:pPr>
            <a:r>
              <a:rPr lang="en-CA"/>
              <a:t>EE results by VQO (n=234)</a:t>
            </a:r>
          </a:p>
        </c:rich>
      </c:tx>
      <c:layout>
        <c:manualLayout>
          <c:xMode val="edge"/>
          <c:yMode val="edge"/>
          <c:x val="0.37549455427391398"/>
          <c:y val="3.3854252762483682E-2"/>
        </c:manualLayout>
      </c:layout>
      <c:spPr>
        <a:noFill/>
        <a:ln w="25400">
          <a:noFill/>
        </a:ln>
      </c:spPr>
    </c:title>
    <c:plotArea>
      <c:layout>
        <c:manualLayout>
          <c:layoutTarget val="inner"/>
          <c:xMode val="edge"/>
          <c:yMode val="edge"/>
          <c:x val="0.10803702965074015"/>
          <c:y val="0.17968795697010542"/>
          <c:w val="0.76548188081804902"/>
          <c:h val="0.64583497577661053"/>
        </c:manualLayout>
      </c:layout>
      <c:barChart>
        <c:barDir val="col"/>
        <c:grouping val="clustered"/>
        <c:ser>
          <c:idx val="0"/>
          <c:order val="0"/>
          <c:tx>
            <c:v>Met</c:v>
          </c:tx>
          <c:spPr>
            <a:solidFill>
              <a:srgbClr val="E3E3FF">
                <a:lumMod val="90000"/>
              </a:srgbClr>
            </a:solidFill>
            <a:ln w="12700">
              <a:solidFill>
                <a:srgbClr val="000000"/>
              </a:solidFill>
              <a:prstDash val="solid"/>
            </a:ln>
          </c:spPr>
          <c:dLbls>
            <c:spPr>
              <a:noFill/>
              <a:ln w="25400">
                <a:noFill/>
              </a:ln>
            </c:spPr>
            <c:txPr>
              <a:bodyPr/>
              <a:lstStyle/>
              <a:p>
                <a:pPr>
                  <a:defRPr sz="925" b="0" i="0" u="none" strike="noStrike" baseline="0">
                    <a:solidFill>
                      <a:srgbClr val="000000"/>
                    </a:solidFill>
                    <a:latin typeface="Arial"/>
                    <a:ea typeface="Arial"/>
                    <a:cs typeface="Arial"/>
                  </a:defRPr>
                </a:pPr>
                <a:endParaRPr lang="en-US"/>
              </a:p>
            </c:txPr>
            <c:showVal val="1"/>
          </c:dLbls>
          <c:cat>
            <c:strRef>
              <c:f>'Code Graphs (n=234)'!$I$5:$I$9</c:f>
              <c:strCache>
                <c:ptCount val="5"/>
                <c:pt idx="0">
                  <c:v>P</c:v>
                </c:pt>
                <c:pt idx="1">
                  <c:v>R</c:v>
                </c:pt>
                <c:pt idx="2">
                  <c:v>PR</c:v>
                </c:pt>
                <c:pt idx="3">
                  <c:v>M</c:v>
                </c:pt>
                <c:pt idx="4">
                  <c:v>MM</c:v>
                </c:pt>
              </c:strCache>
            </c:strRef>
          </c:cat>
          <c:val>
            <c:numRef>
              <c:f>'Code Graphs (n=234)'!$N$5:$N$9</c:f>
              <c:numCache>
                <c:formatCode>0%</c:formatCode>
                <c:ptCount val="5"/>
                <c:pt idx="1">
                  <c:v>0.33333333333333331</c:v>
                </c:pt>
                <c:pt idx="2">
                  <c:v>0.62676056338028174</c:v>
                </c:pt>
                <c:pt idx="3">
                  <c:v>0.76000000000000412</c:v>
                </c:pt>
                <c:pt idx="4">
                  <c:v>0.71428571428571463</c:v>
                </c:pt>
              </c:numCache>
            </c:numRef>
          </c:val>
        </c:ser>
        <c:ser>
          <c:idx val="1"/>
          <c:order val="1"/>
          <c:tx>
            <c:v>Borderline</c:v>
          </c:tx>
          <c:spPr>
            <a:solidFill>
              <a:srgbClr val="993366"/>
            </a:solidFill>
            <a:ln w="12700">
              <a:solidFill>
                <a:srgbClr val="000000"/>
              </a:solidFill>
              <a:prstDash val="solid"/>
            </a:ln>
          </c:spPr>
          <c:dLbls>
            <c:spPr>
              <a:noFill/>
              <a:ln w="25400">
                <a:noFill/>
              </a:ln>
            </c:spPr>
            <c:txPr>
              <a:bodyPr/>
              <a:lstStyle/>
              <a:p>
                <a:pPr>
                  <a:defRPr sz="925" b="0" i="0" u="none" strike="noStrike" baseline="0">
                    <a:solidFill>
                      <a:srgbClr val="000000"/>
                    </a:solidFill>
                    <a:latin typeface="Arial"/>
                    <a:ea typeface="Arial"/>
                    <a:cs typeface="Arial"/>
                  </a:defRPr>
                </a:pPr>
                <a:endParaRPr lang="en-US"/>
              </a:p>
            </c:txPr>
            <c:showVal val="1"/>
          </c:dLbls>
          <c:cat>
            <c:strRef>
              <c:f>'Code Graphs (n=234)'!$I$5:$I$9</c:f>
              <c:strCache>
                <c:ptCount val="5"/>
                <c:pt idx="0">
                  <c:v>P</c:v>
                </c:pt>
                <c:pt idx="1">
                  <c:v>R</c:v>
                </c:pt>
                <c:pt idx="2">
                  <c:v>PR</c:v>
                </c:pt>
                <c:pt idx="3">
                  <c:v>M</c:v>
                </c:pt>
                <c:pt idx="4">
                  <c:v>MM</c:v>
                </c:pt>
              </c:strCache>
            </c:strRef>
          </c:cat>
          <c:val>
            <c:numRef>
              <c:f>'Code Graphs (n=234)'!$O$5:$O$9</c:f>
              <c:numCache>
                <c:formatCode>0%</c:formatCode>
                <c:ptCount val="5"/>
                <c:pt idx="0">
                  <c:v>0</c:v>
                </c:pt>
                <c:pt idx="1">
                  <c:v>0.18181818181818332</c:v>
                </c:pt>
                <c:pt idx="2">
                  <c:v>9.8591549295775557E-2</c:v>
                </c:pt>
                <c:pt idx="3">
                  <c:v>0.16000000000000014</c:v>
                </c:pt>
                <c:pt idx="4">
                  <c:v>0.28571428571428842</c:v>
                </c:pt>
              </c:numCache>
            </c:numRef>
          </c:val>
        </c:ser>
        <c:ser>
          <c:idx val="2"/>
          <c:order val="2"/>
          <c:tx>
            <c:v>Not Met</c:v>
          </c:tx>
          <c:spPr>
            <a:solidFill>
              <a:srgbClr val="FFFF99"/>
            </a:solidFill>
            <a:ln w="12700">
              <a:solidFill>
                <a:srgbClr val="000000"/>
              </a:solidFill>
              <a:prstDash val="solid"/>
            </a:ln>
          </c:spPr>
          <c:dLbls>
            <c:spPr>
              <a:noFill/>
              <a:ln w="25400">
                <a:noFill/>
              </a:ln>
            </c:spPr>
            <c:txPr>
              <a:bodyPr/>
              <a:lstStyle/>
              <a:p>
                <a:pPr>
                  <a:defRPr sz="925" b="0" i="0" u="none" strike="noStrike" baseline="0">
                    <a:solidFill>
                      <a:srgbClr val="000000"/>
                    </a:solidFill>
                    <a:latin typeface="Arial"/>
                    <a:ea typeface="Arial"/>
                    <a:cs typeface="Arial"/>
                  </a:defRPr>
                </a:pPr>
                <a:endParaRPr lang="en-US"/>
              </a:p>
            </c:txPr>
            <c:showVal val="1"/>
          </c:dLbls>
          <c:cat>
            <c:strRef>
              <c:f>'Code Graphs (n=234)'!$I$5:$I$9</c:f>
              <c:strCache>
                <c:ptCount val="5"/>
                <c:pt idx="0">
                  <c:v>P</c:v>
                </c:pt>
                <c:pt idx="1">
                  <c:v>R</c:v>
                </c:pt>
                <c:pt idx="2">
                  <c:v>PR</c:v>
                </c:pt>
                <c:pt idx="3">
                  <c:v>M</c:v>
                </c:pt>
                <c:pt idx="4">
                  <c:v>MM</c:v>
                </c:pt>
              </c:strCache>
            </c:strRef>
          </c:cat>
          <c:val>
            <c:numRef>
              <c:f>'Code Graphs (n=234)'!$P$5:$P$9</c:f>
              <c:numCache>
                <c:formatCode>0%</c:formatCode>
                <c:ptCount val="5"/>
                <c:pt idx="1">
                  <c:v>0.48484848484848753</c:v>
                </c:pt>
                <c:pt idx="2">
                  <c:v>0.27464788732394602</c:v>
                </c:pt>
                <c:pt idx="3">
                  <c:v>8.0000000000000168E-2</c:v>
                </c:pt>
                <c:pt idx="4">
                  <c:v>0</c:v>
                </c:pt>
              </c:numCache>
            </c:numRef>
          </c:val>
        </c:ser>
        <c:dLbls>
          <c:showVal val="1"/>
        </c:dLbls>
        <c:axId val="89228416"/>
        <c:axId val="89230336"/>
      </c:barChart>
      <c:catAx>
        <c:axId val="89228416"/>
        <c:scaling>
          <c:orientation val="minMax"/>
        </c:scaling>
        <c:axPos val="b"/>
        <c:title>
          <c:tx>
            <c:rich>
              <a:bodyPr/>
              <a:lstStyle/>
              <a:p>
                <a:pPr>
                  <a:defRPr sz="925" b="1" i="0" u="none" strike="noStrike" baseline="0">
                    <a:solidFill>
                      <a:srgbClr val="000000"/>
                    </a:solidFill>
                    <a:latin typeface="Arial"/>
                    <a:ea typeface="Arial"/>
                    <a:cs typeface="Arial"/>
                  </a:defRPr>
                </a:pPr>
                <a:r>
                  <a:rPr lang="en-CA"/>
                  <a:t>VQO</a:t>
                </a:r>
              </a:p>
            </c:rich>
          </c:tx>
          <c:layout>
            <c:manualLayout>
              <c:xMode val="edge"/>
              <c:yMode val="edge"/>
              <c:x val="0.47035633640627111"/>
              <c:y val="0.90364813142937672"/>
            </c:manualLayout>
          </c:layout>
          <c:spPr>
            <a:noFill/>
            <a:ln w="25400">
              <a:noFill/>
            </a:ln>
          </c:spPr>
        </c:title>
        <c:numFmt formatCode="General" sourceLinked="1"/>
        <c:tickLblPos val="nextTo"/>
        <c:spPr>
          <a:ln w="3175">
            <a:solidFill>
              <a:srgbClr val="000000"/>
            </a:solidFill>
            <a:prstDash val="solid"/>
          </a:ln>
        </c:spPr>
        <c:txPr>
          <a:bodyPr rot="0" vert="horz"/>
          <a:lstStyle/>
          <a:p>
            <a:pPr>
              <a:defRPr sz="925" b="0" i="0" u="none" strike="noStrike" baseline="0">
                <a:solidFill>
                  <a:srgbClr val="000000"/>
                </a:solidFill>
                <a:latin typeface="Arial"/>
                <a:ea typeface="Arial"/>
                <a:cs typeface="Arial"/>
              </a:defRPr>
            </a:pPr>
            <a:endParaRPr lang="en-US"/>
          </a:p>
        </c:txPr>
        <c:crossAx val="89230336"/>
        <c:crosses val="autoZero"/>
        <c:auto val="1"/>
        <c:lblAlgn val="ctr"/>
        <c:lblOffset val="100"/>
        <c:tickLblSkip val="1"/>
        <c:tickMarkSkip val="1"/>
      </c:catAx>
      <c:valAx>
        <c:axId val="89230336"/>
        <c:scaling>
          <c:orientation val="minMax"/>
        </c:scaling>
        <c:axPos val="l"/>
        <c:majorGridlines>
          <c:spPr>
            <a:ln w="3175">
              <a:solidFill>
                <a:srgbClr val="000000"/>
              </a:solidFill>
              <a:prstDash val="solid"/>
            </a:ln>
          </c:spPr>
        </c:majorGridlines>
        <c:title>
          <c:tx>
            <c:rich>
              <a:bodyPr/>
              <a:lstStyle/>
              <a:p>
                <a:pPr>
                  <a:defRPr sz="925" b="1" i="0" u="none" strike="noStrike" baseline="0">
                    <a:solidFill>
                      <a:srgbClr val="000000"/>
                    </a:solidFill>
                    <a:latin typeface="Arial"/>
                    <a:ea typeface="Arial"/>
                    <a:cs typeface="Arial"/>
                  </a:defRPr>
                </a:pPr>
                <a:r>
                  <a:rPr lang="en-CA"/>
                  <a:t>% success</a:t>
                </a:r>
              </a:p>
            </c:rich>
          </c:tx>
          <c:layout>
            <c:manualLayout>
              <c:xMode val="edge"/>
              <c:yMode val="edge"/>
              <c:x val="2.1080396029412852E-2"/>
              <c:y val="0.4192718995969128"/>
            </c:manualLayout>
          </c:layout>
          <c:spPr>
            <a:noFill/>
            <a:ln w="25400">
              <a:noFill/>
            </a:ln>
          </c:spPr>
        </c:title>
        <c:numFmt formatCode="General" sourceLinked="1"/>
        <c:tickLblPos val="nextTo"/>
        <c:spPr>
          <a:ln w="3175">
            <a:solidFill>
              <a:srgbClr val="000000"/>
            </a:solidFill>
            <a:prstDash val="solid"/>
          </a:ln>
        </c:spPr>
        <c:txPr>
          <a:bodyPr rot="0" vert="horz"/>
          <a:lstStyle/>
          <a:p>
            <a:pPr>
              <a:defRPr sz="925" b="0" i="0" u="none" strike="noStrike" baseline="0">
                <a:solidFill>
                  <a:srgbClr val="000000"/>
                </a:solidFill>
                <a:latin typeface="Arial"/>
                <a:ea typeface="Arial"/>
                <a:cs typeface="Arial"/>
              </a:defRPr>
            </a:pPr>
            <a:endParaRPr lang="en-US"/>
          </a:p>
        </c:txPr>
        <c:crossAx val="89228416"/>
        <c:crosses val="autoZero"/>
        <c:crossBetween val="between"/>
      </c:valAx>
      <c:spPr>
        <a:solidFill>
          <a:srgbClr val="C0C0C0"/>
        </a:solidFill>
        <a:ln w="12700">
          <a:solidFill>
            <a:srgbClr val="808080"/>
          </a:solidFill>
          <a:prstDash val="solid"/>
        </a:ln>
      </c:spPr>
    </c:plotArea>
    <c:legend>
      <c:legendPos val="r"/>
      <c:layout>
        <c:manualLayout>
          <c:xMode val="edge"/>
          <c:yMode val="edge"/>
          <c:x val="0.81746396864994531"/>
          <c:y val="0.16972458307101679"/>
          <c:w val="0.16650245932270191"/>
          <c:h val="0.21764441296646153"/>
        </c:manualLayout>
      </c:layout>
      <c:spPr>
        <a:solidFill>
          <a:srgbClr val="FFFFFF"/>
        </a:solidFill>
        <a:ln w="3175">
          <a:solidFill>
            <a:srgbClr val="000000"/>
          </a:solidFill>
          <a:prstDash val="solid"/>
        </a:ln>
      </c:spPr>
      <c:txPr>
        <a:bodyPr/>
        <a:lstStyle/>
        <a:p>
          <a:pPr>
            <a:defRPr sz="800" b="0" i="0" u="none" strike="noStrike" baseline="0">
              <a:solidFill>
                <a:srgbClr val="000000"/>
              </a:solidFill>
              <a:latin typeface="Arial"/>
              <a:ea typeface="Arial"/>
              <a:cs typeface="Arial"/>
            </a:defRPr>
          </a:pPr>
          <a:endParaRPr lang="en-US"/>
        </a:p>
      </c:txPr>
    </c:legend>
    <c:plotVisOnly val="1"/>
    <c:dispBlanksAs val="gap"/>
  </c:chart>
  <c:spPr>
    <a:solidFill>
      <a:srgbClr val="FFFFFF"/>
    </a:solidFill>
    <a:ln w="3175">
      <a:solidFill>
        <a:srgbClr val="000000"/>
      </a:solidFill>
      <a:prstDash val="solid"/>
    </a:ln>
  </c:spPr>
  <c:txPr>
    <a:bodyPr/>
    <a:lstStyle/>
    <a:p>
      <a:pPr>
        <a:defRPr sz="925" b="0" i="0" u="none" strike="noStrike" baseline="0">
          <a:solidFill>
            <a:srgbClr val="000000"/>
          </a:solidFill>
          <a:latin typeface="Arial"/>
          <a:ea typeface="Arial"/>
          <a:cs typeface="Arial"/>
        </a:defRPr>
      </a:pPr>
      <a:endParaRPr lang="en-US"/>
    </a:p>
  </c:txPr>
  <c:externalData r:id="rId2"/>
</c:chartSpace>
</file>

<file path=ppt/charts/chart10.xml><?xml version="1.0" encoding="utf-8"?>
<c:chartSpace xmlns:c="http://schemas.openxmlformats.org/drawingml/2006/chart" xmlns:a="http://schemas.openxmlformats.org/drawingml/2006/main" xmlns:r="http://schemas.openxmlformats.org/officeDocument/2006/relationships">
  <c:date1904 val="1"/>
  <c:lang val="en-CA"/>
  <c:chart>
    <c:title>
      <c:tx>
        <c:rich>
          <a:bodyPr/>
          <a:lstStyle/>
          <a:p>
            <a:pPr>
              <a:defRPr sz="1200"/>
            </a:pPr>
            <a:r>
              <a:rPr lang="en-US" sz="1200" dirty="0" smtClean="0"/>
              <a:t>FRPA  </a:t>
            </a:r>
            <a:r>
              <a:rPr lang="en-US" sz="1200" dirty="0"/>
              <a:t>(N=221)</a:t>
            </a:r>
            <a:endParaRPr lang="en-CA" sz="1200" dirty="0"/>
          </a:p>
        </c:rich>
      </c:tx>
      <c:layout>
        <c:manualLayout>
          <c:xMode val="edge"/>
          <c:yMode val="edge"/>
          <c:x val="0.33789747567730677"/>
          <c:y val="2.5195613185836494E-2"/>
        </c:manualLayout>
      </c:layout>
    </c:title>
    <c:plotArea>
      <c:layout>
        <c:manualLayout>
          <c:layoutTarget val="inner"/>
          <c:xMode val="edge"/>
          <c:yMode val="edge"/>
          <c:x val="0.1438538079102322"/>
          <c:y val="0.14804055243893241"/>
          <c:w val="0.75807549161204435"/>
          <c:h val="0.693251825949873"/>
        </c:manualLayout>
      </c:layout>
      <c:barChart>
        <c:barDir val="col"/>
        <c:grouping val="clustered"/>
        <c:ser>
          <c:idx val="0"/>
          <c:order val="0"/>
          <c:tx>
            <c:strRef>
              <c:f>TABLES!$M$12</c:f>
              <c:strCache>
                <c:ptCount val="1"/>
                <c:pt idx="0">
                  <c:v>Met</c:v>
                </c:pt>
              </c:strCache>
            </c:strRef>
          </c:tx>
          <c:spPr>
            <a:solidFill>
              <a:srgbClr val="9797FF"/>
            </a:solidFill>
            <a:ln>
              <a:solidFill>
                <a:srgbClr val="463416"/>
              </a:solidFill>
            </a:ln>
          </c:spPr>
          <c:dLbls>
            <c:dLbl>
              <c:idx val="3"/>
              <c:layout>
                <c:manualLayout>
                  <c:x val="0"/>
                  <c:y val="1.2779552715654953E-2"/>
                </c:manualLayout>
              </c:layout>
              <c:showVal val="1"/>
            </c:dLbl>
            <c:showVal val="1"/>
          </c:dLbls>
          <c:cat>
            <c:strRef>
              <c:f>TABLES!$I$14:$I$17</c:f>
              <c:strCache>
                <c:ptCount val="4"/>
                <c:pt idx="0">
                  <c:v>Retention</c:v>
                </c:pt>
                <c:pt idx="1">
                  <c:v>Partial Retention</c:v>
                </c:pt>
                <c:pt idx="2">
                  <c:v>Modification</c:v>
                </c:pt>
                <c:pt idx="3">
                  <c:v>Maximum Modification</c:v>
                </c:pt>
              </c:strCache>
            </c:strRef>
          </c:cat>
          <c:val>
            <c:numRef>
              <c:f>TABLES!$M$14:$M$17</c:f>
              <c:numCache>
                <c:formatCode>0%</c:formatCode>
                <c:ptCount val="4"/>
                <c:pt idx="0">
                  <c:v>0.42857142857142855</c:v>
                </c:pt>
                <c:pt idx="1">
                  <c:v>0.64122137404580293</c:v>
                </c:pt>
                <c:pt idx="2">
                  <c:v>0.72000000000000064</c:v>
                </c:pt>
                <c:pt idx="3">
                  <c:v>1</c:v>
                </c:pt>
              </c:numCache>
            </c:numRef>
          </c:val>
        </c:ser>
        <c:ser>
          <c:idx val="1"/>
          <c:order val="1"/>
          <c:tx>
            <c:strRef>
              <c:f>TABLES!$N$12</c:f>
              <c:strCache>
                <c:ptCount val="1"/>
                <c:pt idx="0">
                  <c:v>Borderline </c:v>
                </c:pt>
              </c:strCache>
            </c:strRef>
          </c:tx>
          <c:spPr>
            <a:solidFill>
              <a:srgbClr val="993366"/>
            </a:solidFill>
            <a:ln>
              <a:solidFill>
                <a:srgbClr val="463416"/>
              </a:solidFill>
            </a:ln>
          </c:spPr>
          <c:dLbls>
            <c:dLbl>
              <c:idx val="3"/>
              <c:delete val="1"/>
            </c:dLbl>
            <c:showVal val="1"/>
          </c:dLbls>
          <c:cat>
            <c:strRef>
              <c:f>TABLES!$I$14:$I$17</c:f>
              <c:strCache>
                <c:ptCount val="4"/>
                <c:pt idx="0">
                  <c:v>Retention</c:v>
                </c:pt>
                <c:pt idx="1">
                  <c:v>Partial Retention</c:v>
                </c:pt>
                <c:pt idx="2">
                  <c:v>Modification</c:v>
                </c:pt>
                <c:pt idx="3">
                  <c:v>Maximum Modification</c:v>
                </c:pt>
              </c:strCache>
            </c:strRef>
          </c:cat>
          <c:val>
            <c:numRef>
              <c:f>TABLES!$N$14:$N$17</c:f>
              <c:numCache>
                <c:formatCode>0%</c:formatCode>
                <c:ptCount val="4"/>
                <c:pt idx="0">
                  <c:v>0.21428571428571427</c:v>
                </c:pt>
                <c:pt idx="1">
                  <c:v>7.6335877862595422E-2</c:v>
                </c:pt>
                <c:pt idx="2">
                  <c:v>0.10666666666666683</c:v>
                </c:pt>
                <c:pt idx="3">
                  <c:v>0</c:v>
                </c:pt>
              </c:numCache>
            </c:numRef>
          </c:val>
        </c:ser>
        <c:ser>
          <c:idx val="2"/>
          <c:order val="2"/>
          <c:tx>
            <c:strRef>
              <c:f>TABLES!$O$12</c:f>
              <c:strCache>
                <c:ptCount val="1"/>
                <c:pt idx="0">
                  <c:v>Not Met</c:v>
                </c:pt>
              </c:strCache>
            </c:strRef>
          </c:tx>
          <c:spPr>
            <a:solidFill>
              <a:srgbClr val="FFFF99"/>
            </a:solidFill>
            <a:ln>
              <a:solidFill>
                <a:srgbClr val="463416"/>
              </a:solidFill>
            </a:ln>
          </c:spPr>
          <c:dLbls>
            <c:dLbl>
              <c:idx val="3"/>
              <c:delete val="1"/>
            </c:dLbl>
            <c:showVal val="1"/>
          </c:dLbls>
          <c:cat>
            <c:strRef>
              <c:f>TABLES!$I$14:$I$17</c:f>
              <c:strCache>
                <c:ptCount val="4"/>
                <c:pt idx="0">
                  <c:v>Retention</c:v>
                </c:pt>
                <c:pt idx="1">
                  <c:v>Partial Retention</c:v>
                </c:pt>
                <c:pt idx="2">
                  <c:v>Modification</c:v>
                </c:pt>
                <c:pt idx="3">
                  <c:v>Maximum Modification</c:v>
                </c:pt>
              </c:strCache>
            </c:strRef>
          </c:cat>
          <c:val>
            <c:numRef>
              <c:f>TABLES!$O$14:$O$17</c:f>
              <c:numCache>
                <c:formatCode>0%</c:formatCode>
                <c:ptCount val="4"/>
                <c:pt idx="0">
                  <c:v>0.35714285714285815</c:v>
                </c:pt>
                <c:pt idx="1">
                  <c:v>0.28244274809160308</c:v>
                </c:pt>
                <c:pt idx="2">
                  <c:v>0.17333333333333367</c:v>
                </c:pt>
                <c:pt idx="3">
                  <c:v>0</c:v>
                </c:pt>
              </c:numCache>
            </c:numRef>
          </c:val>
        </c:ser>
        <c:axId val="89258240"/>
        <c:axId val="89280512"/>
      </c:barChart>
      <c:catAx>
        <c:axId val="89258240"/>
        <c:scaling>
          <c:orientation val="minMax"/>
        </c:scaling>
        <c:axPos val="b"/>
        <c:tickLblPos val="nextTo"/>
        <c:crossAx val="89280512"/>
        <c:crosses val="autoZero"/>
        <c:auto val="1"/>
        <c:lblAlgn val="ctr"/>
        <c:lblOffset val="100"/>
      </c:catAx>
      <c:valAx>
        <c:axId val="89280512"/>
        <c:scaling>
          <c:orientation val="minMax"/>
          <c:max val="1"/>
        </c:scaling>
        <c:axPos val="l"/>
        <c:numFmt formatCode="0%" sourceLinked="1"/>
        <c:tickLblPos val="nextTo"/>
        <c:crossAx val="89258240"/>
        <c:crosses val="autoZero"/>
        <c:crossBetween val="between"/>
      </c:valAx>
      <c:spPr>
        <a:solidFill>
          <a:schemeClr val="accent4">
            <a:lumMod val="90000"/>
          </a:schemeClr>
        </a:solidFill>
        <a:ln>
          <a:solidFill>
            <a:schemeClr val="bg2"/>
          </a:solidFill>
        </a:ln>
      </c:spPr>
    </c:plotArea>
    <c:legend>
      <c:legendPos val="r"/>
      <c:legendEntry>
        <c:idx val="0"/>
        <c:txPr>
          <a:bodyPr/>
          <a:lstStyle/>
          <a:p>
            <a:pPr>
              <a:defRPr sz="800">
                <a:solidFill>
                  <a:schemeClr val="bg2"/>
                </a:solidFill>
              </a:defRPr>
            </a:pPr>
            <a:endParaRPr lang="en-US"/>
          </a:p>
        </c:txPr>
      </c:legendEntry>
      <c:legendEntry>
        <c:idx val="1"/>
        <c:txPr>
          <a:bodyPr/>
          <a:lstStyle/>
          <a:p>
            <a:pPr>
              <a:defRPr sz="800">
                <a:solidFill>
                  <a:schemeClr val="bg2"/>
                </a:solidFill>
              </a:defRPr>
            </a:pPr>
            <a:endParaRPr lang="en-US"/>
          </a:p>
        </c:txPr>
      </c:legendEntry>
      <c:legendEntry>
        <c:idx val="2"/>
        <c:txPr>
          <a:bodyPr/>
          <a:lstStyle/>
          <a:p>
            <a:pPr>
              <a:defRPr sz="800">
                <a:solidFill>
                  <a:schemeClr val="bg2"/>
                </a:solidFill>
              </a:defRPr>
            </a:pPr>
            <a:endParaRPr lang="en-US"/>
          </a:p>
        </c:txPr>
      </c:legendEntry>
      <c:layout>
        <c:manualLayout>
          <c:xMode val="edge"/>
          <c:yMode val="edge"/>
          <c:x val="0.81742380806894477"/>
          <c:y val="0.11192004900690061"/>
          <c:w val="0.16064509697335216"/>
          <c:h val="0.20169672505524078"/>
        </c:manualLayout>
      </c:layout>
      <c:spPr>
        <a:solidFill>
          <a:schemeClr val="tx1"/>
        </a:solidFill>
        <a:ln>
          <a:solidFill>
            <a:srgbClr val="463416"/>
          </a:solidFill>
        </a:ln>
      </c:spPr>
      <c:txPr>
        <a:bodyPr/>
        <a:lstStyle/>
        <a:p>
          <a:pPr>
            <a:defRPr sz="800">
              <a:solidFill>
                <a:schemeClr val="tx1"/>
              </a:solidFill>
            </a:defRPr>
          </a:pPr>
          <a:endParaRPr lang="en-US"/>
        </a:p>
      </c:txPr>
    </c:legend>
    <c:plotVisOnly val="1"/>
  </c:chart>
  <c:spPr>
    <a:solidFill>
      <a:schemeClr val="tx1"/>
    </a:solidFill>
  </c:spPr>
  <c:txPr>
    <a:bodyPr/>
    <a:lstStyle/>
    <a:p>
      <a:pPr>
        <a:defRPr>
          <a:solidFill>
            <a:schemeClr val="bg2"/>
          </a:solidFill>
        </a:defRPr>
      </a:pPr>
      <a:endParaRPr lang="en-US"/>
    </a:p>
  </c:txPr>
  <c:externalData r:id="rId1"/>
</c:chartSpace>
</file>

<file path=ppt/charts/chart11.xml><?xml version="1.0" encoding="utf-8"?>
<c:chartSpace xmlns:c="http://schemas.openxmlformats.org/drawingml/2006/chart" xmlns:a="http://schemas.openxmlformats.org/drawingml/2006/main" xmlns:r="http://schemas.openxmlformats.org/officeDocument/2006/relationships">
  <c:lang val="en-CA"/>
  <c:pivotSource>
    <c:name>[VQ FRPA Graphs.xlsx]FRPA Tables!PivotTable7</c:name>
    <c:fmtId val="4"/>
  </c:pivotSource>
  <c:chart>
    <c:title>
      <c:tx>
        <c:rich>
          <a:bodyPr/>
          <a:lstStyle/>
          <a:p>
            <a:pPr>
              <a:defRPr sz="800">
                <a:solidFill>
                  <a:schemeClr val="bg2"/>
                </a:solidFill>
              </a:defRPr>
            </a:pPr>
            <a:r>
              <a:rPr lang="en-US" sz="800" b="1" i="0" baseline="0">
                <a:solidFill>
                  <a:schemeClr val="bg2"/>
                </a:solidFill>
              </a:rPr>
              <a:t>Design Ratings Distribution Under Forest and Range Practices Act (N= 221)</a:t>
            </a:r>
            <a:endParaRPr lang="en-CA" sz="800" b="1" i="0" baseline="0">
              <a:solidFill>
                <a:schemeClr val="bg2"/>
              </a:solidFill>
            </a:endParaRPr>
          </a:p>
        </c:rich>
      </c:tx>
      <c:layout/>
    </c:title>
    <c:pivotFmts>
      <c:pivotFmt>
        <c:idx val="0"/>
        <c:marker>
          <c:symbol val="none"/>
        </c:marker>
        <c:dLbl>
          <c:idx val="0"/>
          <c:spPr/>
          <c:txPr>
            <a:bodyPr/>
            <a:lstStyle/>
            <a:p>
              <a:pPr>
                <a:defRPr sz="800"/>
              </a:pPr>
              <a:endParaRPr lang="en-US"/>
            </a:p>
          </c:txPr>
          <c:showVal val="1"/>
        </c:dLbl>
      </c:pivotFmt>
      <c:pivotFmt>
        <c:idx val="1"/>
        <c:dLbl>
          <c:idx val="0"/>
          <c:layout>
            <c:manualLayout>
              <c:x val="0"/>
              <c:y val="2.3148148148148188E-2"/>
            </c:manualLayout>
          </c:layout>
          <c:showVal val="1"/>
        </c:dLbl>
      </c:pivotFmt>
      <c:pivotFmt>
        <c:idx val="2"/>
        <c:marker>
          <c:symbol val="none"/>
        </c:marker>
        <c:dLbl>
          <c:idx val="0"/>
          <c:spPr/>
          <c:txPr>
            <a:bodyPr/>
            <a:lstStyle/>
            <a:p>
              <a:pPr>
                <a:defRPr sz="800"/>
              </a:pPr>
              <a:endParaRPr lang="en-US"/>
            </a:p>
          </c:txPr>
          <c:showVal val="1"/>
        </c:dLbl>
      </c:pivotFmt>
      <c:pivotFmt>
        <c:idx val="3"/>
        <c:dLbl>
          <c:idx val="0"/>
          <c:layout>
            <c:manualLayout>
              <c:x val="0"/>
              <c:y val="2.3148148148148188E-2"/>
            </c:manualLayout>
          </c:layout>
          <c:showVal val="1"/>
        </c:dLbl>
      </c:pivotFmt>
      <c:pivotFmt>
        <c:idx val="4"/>
        <c:spPr>
          <a:ln>
            <a:solidFill>
              <a:sysClr val="windowText" lastClr="000000"/>
            </a:solidFill>
          </a:ln>
        </c:spPr>
        <c:marker>
          <c:symbol val="none"/>
        </c:marker>
        <c:dLbl>
          <c:idx val="0"/>
          <c:spPr/>
          <c:txPr>
            <a:bodyPr/>
            <a:lstStyle/>
            <a:p>
              <a:pPr>
                <a:defRPr sz="800"/>
              </a:pPr>
              <a:endParaRPr lang="en-US"/>
            </a:p>
          </c:txPr>
          <c:showVal val="1"/>
        </c:dLbl>
      </c:pivotFmt>
      <c:pivotFmt>
        <c:idx val="5"/>
        <c:dLbl>
          <c:idx val="0"/>
          <c:layout>
            <c:manualLayout>
              <c:x val="0"/>
              <c:y val="2.3148148148148188E-2"/>
            </c:manualLayout>
          </c:layout>
          <c:showVal val="1"/>
        </c:dLbl>
      </c:pivotFmt>
      <c:pivotFmt>
        <c:idx val="6"/>
        <c:spPr>
          <a:ln>
            <a:solidFill>
              <a:sysClr val="windowText" lastClr="000000"/>
            </a:solidFill>
          </a:ln>
        </c:spPr>
        <c:marker>
          <c:symbol val="none"/>
        </c:marker>
        <c:dLbl>
          <c:idx val="0"/>
          <c:spPr/>
          <c:txPr>
            <a:bodyPr/>
            <a:lstStyle/>
            <a:p>
              <a:pPr>
                <a:defRPr sz="800"/>
              </a:pPr>
              <a:endParaRPr lang="en-US"/>
            </a:p>
          </c:txPr>
          <c:showVal val="1"/>
        </c:dLbl>
      </c:pivotFmt>
      <c:pivotFmt>
        <c:idx val="7"/>
        <c:dLbl>
          <c:idx val="0"/>
          <c:layout>
            <c:manualLayout>
              <c:x val="0"/>
              <c:y val="2.3148148148148188E-2"/>
            </c:manualLayout>
          </c:layout>
          <c:showVal val="1"/>
        </c:dLbl>
      </c:pivotFmt>
    </c:pivotFmts>
    <c:plotArea>
      <c:layout/>
      <c:barChart>
        <c:barDir val="col"/>
        <c:grouping val="clustered"/>
        <c:ser>
          <c:idx val="0"/>
          <c:order val="0"/>
          <c:tx>
            <c:strRef>
              <c:f>'FRPA Tables'!$C$25</c:f>
              <c:strCache>
                <c:ptCount val="1"/>
                <c:pt idx="0">
                  <c:v>Total</c:v>
                </c:pt>
              </c:strCache>
            </c:strRef>
          </c:tx>
          <c:spPr>
            <a:solidFill>
              <a:srgbClr val="9797FF"/>
            </a:solidFill>
            <a:ln>
              <a:solidFill>
                <a:sysClr val="windowText" lastClr="000000"/>
              </a:solidFill>
            </a:ln>
          </c:spPr>
          <c:dLbls>
            <c:dLbl>
              <c:idx val="0"/>
              <c:layout>
                <c:manualLayout>
                  <c:x val="0"/>
                  <c:y val="2.3148148148148188E-2"/>
                </c:manualLayout>
              </c:layout>
              <c:showVal val="1"/>
            </c:dLbl>
            <c:txPr>
              <a:bodyPr/>
              <a:lstStyle/>
              <a:p>
                <a:pPr>
                  <a:defRPr sz="800">
                    <a:solidFill>
                      <a:schemeClr val="bg2"/>
                    </a:solidFill>
                  </a:defRPr>
                </a:pPr>
                <a:endParaRPr lang="en-US"/>
              </a:p>
            </c:txPr>
            <c:showVal val="1"/>
          </c:dLbls>
          <c:cat>
            <c:strRef>
              <c:f>'FRPA Tables'!$B$26:$B$29</c:f>
              <c:strCache>
                <c:ptCount val="3"/>
                <c:pt idx="0">
                  <c:v>Good Design</c:v>
                </c:pt>
                <c:pt idx="1">
                  <c:v>Neutral Design</c:v>
                </c:pt>
                <c:pt idx="2">
                  <c:v>No or Poor Design</c:v>
                </c:pt>
              </c:strCache>
            </c:strRef>
          </c:cat>
          <c:val>
            <c:numRef>
              <c:f>'FRPA Tables'!$C$26:$C$29</c:f>
              <c:numCache>
                <c:formatCode>0%</c:formatCode>
                <c:ptCount val="3"/>
                <c:pt idx="0">
                  <c:v>0.37104072398190058</c:v>
                </c:pt>
                <c:pt idx="1">
                  <c:v>0.23529411764705888</c:v>
                </c:pt>
                <c:pt idx="2">
                  <c:v>0.39366515837104082</c:v>
                </c:pt>
              </c:numCache>
            </c:numRef>
          </c:val>
        </c:ser>
        <c:axId val="89928448"/>
        <c:axId val="89929984"/>
      </c:barChart>
      <c:catAx>
        <c:axId val="89928448"/>
        <c:scaling>
          <c:orientation val="minMax"/>
        </c:scaling>
        <c:axPos val="b"/>
        <c:tickLblPos val="nextTo"/>
        <c:txPr>
          <a:bodyPr/>
          <a:lstStyle/>
          <a:p>
            <a:pPr>
              <a:defRPr>
                <a:solidFill>
                  <a:schemeClr val="bg2"/>
                </a:solidFill>
              </a:defRPr>
            </a:pPr>
            <a:endParaRPr lang="en-US"/>
          </a:p>
        </c:txPr>
        <c:crossAx val="89929984"/>
        <c:crosses val="autoZero"/>
        <c:auto val="1"/>
        <c:lblAlgn val="ctr"/>
        <c:lblOffset val="100"/>
      </c:catAx>
      <c:valAx>
        <c:axId val="89929984"/>
        <c:scaling>
          <c:orientation val="minMax"/>
        </c:scaling>
        <c:axPos val="l"/>
        <c:majorGridlines>
          <c:spPr>
            <a:ln>
              <a:solidFill>
                <a:sysClr val="windowText" lastClr="000000"/>
              </a:solidFill>
            </a:ln>
          </c:spPr>
        </c:majorGridlines>
        <c:title>
          <c:tx>
            <c:rich>
              <a:bodyPr rot="-5400000" vert="horz"/>
              <a:lstStyle/>
              <a:p>
                <a:pPr>
                  <a:defRPr sz="1200">
                    <a:solidFill>
                      <a:schemeClr val="bg2"/>
                    </a:solidFill>
                  </a:defRPr>
                </a:pPr>
                <a:r>
                  <a:rPr lang="en-US" sz="1200">
                    <a:solidFill>
                      <a:schemeClr val="bg2"/>
                    </a:solidFill>
                  </a:rPr>
                  <a:t>% of Samples</a:t>
                </a:r>
              </a:p>
            </c:rich>
          </c:tx>
          <c:layout/>
        </c:title>
        <c:numFmt formatCode="0%" sourceLinked="1"/>
        <c:tickLblPos val="nextTo"/>
        <c:txPr>
          <a:bodyPr/>
          <a:lstStyle/>
          <a:p>
            <a:pPr>
              <a:defRPr>
                <a:solidFill>
                  <a:schemeClr val="bg2"/>
                </a:solidFill>
              </a:defRPr>
            </a:pPr>
            <a:endParaRPr lang="en-US"/>
          </a:p>
        </c:txPr>
        <c:crossAx val="89928448"/>
        <c:crosses val="autoZero"/>
        <c:crossBetween val="between"/>
        <c:majorUnit val="0.1"/>
      </c:valAx>
      <c:spPr>
        <a:solidFill>
          <a:schemeClr val="accent4">
            <a:lumMod val="90000"/>
          </a:schemeClr>
        </a:solidFill>
        <a:ln>
          <a:solidFill>
            <a:sysClr val="windowText" lastClr="000000"/>
          </a:solidFill>
        </a:ln>
      </c:spPr>
    </c:plotArea>
    <c:plotVisOnly val="1"/>
  </c:chart>
  <c:spPr>
    <a:solidFill>
      <a:srgbClr val="FFFFFF"/>
    </a:solidFill>
    <a:ln>
      <a:noFill/>
    </a:ln>
  </c:spPr>
  <c:externalData r:id="rId1"/>
</c:chartSpace>
</file>

<file path=ppt/charts/chart12.xml><?xml version="1.0" encoding="utf-8"?>
<c:chartSpace xmlns:c="http://schemas.openxmlformats.org/drawingml/2006/chart" xmlns:a="http://schemas.openxmlformats.org/drawingml/2006/main" xmlns:r="http://schemas.openxmlformats.org/officeDocument/2006/relationships">
  <c:date1904 val="1"/>
  <c:lang val="en-CA"/>
  <c:clrMapOvr bg1="dk2" tx1="lt1" bg2="dk1" tx2="lt2" accent1="accent1" accent2="accent2" accent3="accent3" accent4="accent4" accent5="accent5" accent6="accent6" hlink="hlink" folHlink="folHlink"/>
  <c:chart>
    <c:title>
      <c:tx>
        <c:rich>
          <a:bodyPr/>
          <a:lstStyle/>
          <a:p>
            <a:pPr>
              <a:defRPr sz="1200"/>
            </a:pPr>
            <a:r>
              <a:rPr lang="en-CA" sz="1200" dirty="0"/>
              <a:t>Tree Retention for Code Samples </a:t>
            </a:r>
            <a:r>
              <a:rPr lang="en-CA" sz="1200" dirty="0" smtClean="0"/>
              <a:t>(N=234</a:t>
            </a:r>
            <a:r>
              <a:rPr lang="en-CA" sz="1200" dirty="0"/>
              <a:t>)</a:t>
            </a:r>
          </a:p>
        </c:rich>
      </c:tx>
      <c:layout/>
    </c:title>
    <c:plotArea>
      <c:layout/>
      <c:barChart>
        <c:barDir val="col"/>
        <c:grouping val="clustered"/>
        <c:ser>
          <c:idx val="0"/>
          <c:order val="0"/>
          <c:tx>
            <c:strRef>
              <c:f>Sheet1!$D$3</c:f>
              <c:strCache>
                <c:ptCount val="1"/>
                <c:pt idx="0">
                  <c:v>Code</c:v>
                </c:pt>
              </c:strCache>
            </c:strRef>
          </c:tx>
          <c:spPr>
            <a:solidFill>
              <a:srgbClr val="7D7DFF"/>
            </a:solidFill>
            <a:ln>
              <a:solidFill>
                <a:schemeClr val="bg2"/>
              </a:solidFill>
            </a:ln>
          </c:spPr>
          <c:dLbls>
            <c:dLbl>
              <c:idx val="0"/>
              <c:layout>
                <c:manualLayout>
                  <c:x val="1.42930066360388E-2"/>
                  <c:y val="-1.4716703458425316E-2"/>
                </c:manualLayout>
              </c:layout>
              <c:showVal val="1"/>
            </c:dLbl>
            <c:dLbl>
              <c:idx val="1"/>
              <c:layout>
                <c:manualLayout>
                  <c:x val="1.6334864726901481E-2"/>
                  <c:y val="-1.7660044150110389E-2"/>
                </c:manualLayout>
              </c:layout>
              <c:showVal val="1"/>
            </c:dLbl>
            <c:dLbl>
              <c:idx val="2"/>
              <c:layout>
                <c:manualLayout>
                  <c:x val="1.42930066360388E-2"/>
                  <c:y val="-1.7660044150110413E-2"/>
                </c:manualLayout>
              </c:layout>
              <c:showVal val="1"/>
            </c:dLbl>
            <c:dLbl>
              <c:idx val="3"/>
              <c:layout>
                <c:manualLayout>
                  <c:x val="1.8376722817764181E-2"/>
                  <c:y val="-2.6490066225165646E-2"/>
                </c:manualLayout>
              </c:layout>
              <c:showVal val="1"/>
            </c:dLbl>
            <c:showVal val="1"/>
          </c:dLbls>
          <c:cat>
            <c:strRef>
              <c:f>Sheet1!$J$2:$M$2</c:f>
              <c:strCache>
                <c:ptCount val="4"/>
                <c:pt idx="0">
                  <c:v>Good</c:v>
                </c:pt>
                <c:pt idx="1">
                  <c:v>Moderate</c:v>
                </c:pt>
                <c:pt idx="2">
                  <c:v>Poor</c:v>
                </c:pt>
                <c:pt idx="3">
                  <c:v>N/A</c:v>
                </c:pt>
              </c:strCache>
            </c:strRef>
          </c:cat>
          <c:val>
            <c:numRef>
              <c:f>Sheet1!$J$3:$M$3</c:f>
              <c:numCache>
                <c:formatCode>0%</c:formatCode>
                <c:ptCount val="4"/>
                <c:pt idx="0">
                  <c:v>0.22033898305084751</c:v>
                </c:pt>
                <c:pt idx="1">
                  <c:v>0.24152542372881355</c:v>
                </c:pt>
                <c:pt idx="2">
                  <c:v>0.47881355932203618</c:v>
                </c:pt>
                <c:pt idx="3">
                  <c:v>5.9322033898305961E-2</c:v>
                </c:pt>
              </c:numCache>
            </c:numRef>
          </c:val>
        </c:ser>
        <c:axId val="89976192"/>
        <c:axId val="89977984"/>
      </c:barChart>
      <c:catAx>
        <c:axId val="89976192"/>
        <c:scaling>
          <c:orientation val="minMax"/>
        </c:scaling>
        <c:axPos val="b"/>
        <c:majorTickMark val="none"/>
        <c:tickLblPos val="nextTo"/>
        <c:crossAx val="89977984"/>
        <c:crosses val="autoZero"/>
        <c:auto val="1"/>
        <c:lblAlgn val="ctr"/>
        <c:lblOffset val="100"/>
      </c:catAx>
      <c:valAx>
        <c:axId val="89977984"/>
        <c:scaling>
          <c:orientation val="minMax"/>
        </c:scaling>
        <c:axPos val="l"/>
        <c:majorGridlines/>
        <c:numFmt formatCode="0%" sourceLinked="1"/>
        <c:majorTickMark val="none"/>
        <c:tickLblPos val="nextTo"/>
        <c:crossAx val="89976192"/>
        <c:crosses val="autoZero"/>
        <c:crossBetween val="between"/>
      </c:valAx>
      <c:spPr>
        <a:solidFill>
          <a:schemeClr val="accent4">
            <a:lumMod val="75000"/>
          </a:schemeClr>
        </a:solidFill>
      </c:spPr>
    </c:plotArea>
    <c:legend>
      <c:legendPos val="r"/>
      <c:layout/>
    </c:legend>
    <c:plotVisOnly val="1"/>
  </c:chart>
  <c:spPr>
    <a:solidFill>
      <a:schemeClr val="tx1"/>
    </a:solidFill>
    <a:ln>
      <a:solidFill>
        <a:schemeClr val="tx1"/>
      </a:solidFill>
    </a:ln>
  </c:spPr>
  <c:txPr>
    <a:bodyPr/>
    <a:lstStyle/>
    <a:p>
      <a:pPr>
        <a:defRPr>
          <a:solidFill>
            <a:schemeClr val="bg2"/>
          </a:solidFill>
        </a:defRPr>
      </a:pPr>
      <a:endParaRPr lang="en-US"/>
    </a:p>
  </c:txPr>
  <c:externalData r:id="rId2"/>
</c:chartSpace>
</file>

<file path=ppt/charts/chart13.xml><?xml version="1.0" encoding="utf-8"?>
<c:chartSpace xmlns:c="http://schemas.openxmlformats.org/drawingml/2006/chart" xmlns:a="http://schemas.openxmlformats.org/drawingml/2006/main" xmlns:r="http://schemas.openxmlformats.org/officeDocument/2006/relationships">
  <c:lang val="en-CA"/>
  <c:pivotSource>
    <c:name>[VQ FRPA Graphs.xlsx]FRPA Tables!PivotTable8</c:name>
    <c:fmtId val="4"/>
  </c:pivotSource>
  <c:chart>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sz="800" b="1" i="0" u="none" strike="noStrike" kern="1200" baseline="0">
                <a:solidFill>
                  <a:sysClr val="windowText" lastClr="000000"/>
                </a:solidFill>
                <a:latin typeface="+mn-lt"/>
                <a:ea typeface="+mn-ea"/>
                <a:cs typeface="+mn-cs"/>
              </a:defRPr>
            </a:pPr>
            <a:r>
              <a:rPr lang="en-US" sz="800" b="1" i="0" baseline="0"/>
              <a:t>Tree Retention Under Forest and Range Practices Act (N=219)</a:t>
            </a:r>
          </a:p>
        </c:rich>
      </c:tx>
      <c:layout>
        <c:manualLayout>
          <c:xMode val="edge"/>
          <c:yMode val="edge"/>
          <c:x val="9.6093651093031002E-2"/>
          <c:y val="0"/>
        </c:manualLayout>
      </c:layout>
    </c:title>
    <c:pivotFmts>
      <c:pivotFmt>
        <c:idx val="0"/>
        <c:spPr>
          <a:ln>
            <a:solidFill>
              <a:sysClr val="windowText" lastClr="000000"/>
            </a:solidFill>
          </a:ln>
        </c:spPr>
        <c:marker>
          <c:symbol val="none"/>
        </c:marker>
        <c:dLbl>
          <c:idx val="0"/>
          <c:spPr/>
          <c:txPr>
            <a:bodyPr/>
            <a:lstStyle/>
            <a:p>
              <a:pPr>
                <a:defRPr sz="800"/>
              </a:pPr>
              <a:endParaRPr lang="en-US"/>
            </a:p>
          </c:txPr>
          <c:showVal val="1"/>
        </c:dLbl>
      </c:pivotFmt>
      <c:pivotFmt>
        <c:idx val="1"/>
        <c:dLbl>
          <c:idx val="0"/>
          <c:layout>
            <c:manualLayout>
              <c:x val="1.0185067526416052E-16"/>
              <c:y val="1.3888888888888914E-2"/>
            </c:manualLayout>
          </c:layout>
          <c:showVal val="1"/>
        </c:dLbl>
      </c:pivotFmt>
      <c:pivotFmt>
        <c:idx val="2"/>
        <c:dLbl>
          <c:idx val="0"/>
          <c:layout>
            <c:manualLayout>
              <c:x val="-2.7777777777777874E-3"/>
              <c:y val="1.3888888888888914E-2"/>
            </c:manualLayout>
          </c:layout>
          <c:showVal val="1"/>
        </c:dLbl>
      </c:pivotFmt>
      <c:pivotFmt>
        <c:idx val="3"/>
        <c:dLbl>
          <c:idx val="0"/>
          <c:layout>
            <c:manualLayout>
              <c:x val="0"/>
              <c:y val="1.3888888888888914E-2"/>
            </c:manualLayout>
          </c:layout>
          <c:showVal val="1"/>
        </c:dLbl>
      </c:pivotFmt>
      <c:pivotFmt>
        <c:idx val="4"/>
        <c:spPr>
          <a:ln>
            <a:solidFill>
              <a:sysClr val="windowText" lastClr="000000"/>
            </a:solidFill>
          </a:ln>
        </c:spPr>
        <c:marker>
          <c:symbol val="none"/>
        </c:marker>
        <c:dLbl>
          <c:idx val="0"/>
          <c:spPr/>
          <c:txPr>
            <a:bodyPr/>
            <a:lstStyle/>
            <a:p>
              <a:pPr>
                <a:defRPr sz="800"/>
              </a:pPr>
              <a:endParaRPr lang="en-US"/>
            </a:p>
          </c:txPr>
          <c:showVal val="1"/>
        </c:dLbl>
      </c:pivotFmt>
      <c:pivotFmt>
        <c:idx val="5"/>
        <c:dLbl>
          <c:idx val="0"/>
          <c:layout>
            <c:manualLayout>
              <c:x val="-2.7777777777777874E-3"/>
              <c:y val="1.3888888888888914E-2"/>
            </c:manualLayout>
          </c:layout>
          <c:showVal val="1"/>
        </c:dLbl>
      </c:pivotFmt>
      <c:pivotFmt>
        <c:idx val="6"/>
        <c:dLbl>
          <c:idx val="0"/>
          <c:layout>
            <c:manualLayout>
              <c:x val="0"/>
              <c:y val="1.3888888888888914E-2"/>
            </c:manualLayout>
          </c:layout>
          <c:showVal val="1"/>
        </c:dLbl>
      </c:pivotFmt>
      <c:pivotFmt>
        <c:idx val="7"/>
        <c:dLbl>
          <c:idx val="0"/>
          <c:layout>
            <c:manualLayout>
              <c:x val="1.0185067526416052E-16"/>
              <c:y val="1.3888888888888914E-2"/>
            </c:manualLayout>
          </c:layout>
          <c:showVal val="1"/>
        </c:dLbl>
      </c:pivotFmt>
      <c:pivotFmt>
        <c:idx val="8"/>
        <c:spPr>
          <a:ln>
            <a:solidFill>
              <a:sysClr val="windowText" lastClr="000000"/>
            </a:solidFill>
          </a:ln>
        </c:spPr>
        <c:marker>
          <c:symbol val="none"/>
        </c:marker>
        <c:dLbl>
          <c:idx val="0"/>
          <c:spPr/>
          <c:txPr>
            <a:bodyPr/>
            <a:lstStyle/>
            <a:p>
              <a:pPr>
                <a:defRPr sz="800"/>
              </a:pPr>
              <a:endParaRPr lang="en-US"/>
            </a:p>
          </c:txPr>
          <c:showVal val="1"/>
        </c:dLbl>
      </c:pivotFmt>
      <c:pivotFmt>
        <c:idx val="9"/>
        <c:dLbl>
          <c:idx val="0"/>
          <c:layout>
            <c:manualLayout>
              <c:x val="-2.7777777777777874E-3"/>
              <c:y val="1.3888888888888914E-2"/>
            </c:manualLayout>
          </c:layout>
          <c:showVal val="1"/>
        </c:dLbl>
      </c:pivotFmt>
      <c:pivotFmt>
        <c:idx val="10"/>
        <c:dLbl>
          <c:idx val="0"/>
          <c:layout>
            <c:manualLayout>
              <c:x val="0"/>
              <c:y val="1.3888888888888914E-2"/>
            </c:manualLayout>
          </c:layout>
          <c:showVal val="1"/>
        </c:dLbl>
      </c:pivotFmt>
      <c:pivotFmt>
        <c:idx val="11"/>
        <c:dLbl>
          <c:idx val="0"/>
          <c:layout>
            <c:manualLayout>
              <c:x val="1.0185067526416052E-16"/>
              <c:y val="1.3888888888888914E-2"/>
            </c:manualLayout>
          </c:layout>
          <c:showVal val="1"/>
        </c:dLbl>
      </c:pivotFmt>
      <c:pivotFmt>
        <c:idx val="12"/>
        <c:spPr>
          <a:ln>
            <a:solidFill>
              <a:sysClr val="windowText" lastClr="000000"/>
            </a:solidFill>
          </a:ln>
        </c:spPr>
        <c:marker>
          <c:symbol val="none"/>
        </c:marker>
        <c:dLbl>
          <c:idx val="0"/>
          <c:spPr/>
          <c:txPr>
            <a:bodyPr/>
            <a:lstStyle/>
            <a:p>
              <a:pPr>
                <a:defRPr sz="800"/>
              </a:pPr>
              <a:endParaRPr lang="en-US"/>
            </a:p>
          </c:txPr>
          <c:showVal val="1"/>
        </c:dLbl>
      </c:pivotFmt>
      <c:pivotFmt>
        <c:idx val="13"/>
        <c:dLbl>
          <c:idx val="0"/>
          <c:layout>
            <c:manualLayout>
              <c:x val="-2.7777777777777874E-3"/>
              <c:y val="1.3888888888888914E-2"/>
            </c:manualLayout>
          </c:layout>
          <c:showVal val="1"/>
        </c:dLbl>
      </c:pivotFmt>
      <c:pivotFmt>
        <c:idx val="14"/>
        <c:dLbl>
          <c:idx val="0"/>
          <c:layout>
            <c:manualLayout>
              <c:x val="0"/>
              <c:y val="1.3888888888888914E-2"/>
            </c:manualLayout>
          </c:layout>
          <c:showVal val="1"/>
        </c:dLbl>
      </c:pivotFmt>
      <c:pivotFmt>
        <c:idx val="15"/>
        <c:dLbl>
          <c:idx val="0"/>
          <c:layout>
            <c:manualLayout>
              <c:x val="1.0185067526416052E-16"/>
              <c:y val="1.3888888888888914E-2"/>
            </c:manualLayout>
          </c:layout>
          <c:showVal val="1"/>
        </c:dLbl>
      </c:pivotFmt>
    </c:pivotFmts>
    <c:plotArea>
      <c:layout>
        <c:manualLayout>
          <c:layoutTarget val="inner"/>
          <c:xMode val="edge"/>
          <c:yMode val="edge"/>
          <c:x val="0.1800848090973228"/>
          <c:y val="0.19767857219020968"/>
          <c:w val="0.78194989178395069"/>
          <c:h val="0.63956983583343663"/>
        </c:manualLayout>
      </c:layout>
      <c:barChart>
        <c:barDir val="col"/>
        <c:grouping val="clustered"/>
        <c:ser>
          <c:idx val="0"/>
          <c:order val="0"/>
          <c:tx>
            <c:strRef>
              <c:f>'FRPA Tables'!$B$47</c:f>
              <c:strCache>
                <c:ptCount val="1"/>
                <c:pt idx="0">
                  <c:v>Total</c:v>
                </c:pt>
              </c:strCache>
            </c:strRef>
          </c:tx>
          <c:spPr>
            <a:solidFill>
              <a:srgbClr val="7D7DFF"/>
            </a:solidFill>
            <a:ln>
              <a:solidFill>
                <a:sysClr val="windowText" lastClr="000000"/>
              </a:solidFill>
            </a:ln>
          </c:spPr>
          <c:dLbls>
            <c:dLbl>
              <c:idx val="0"/>
              <c:layout>
                <c:manualLayout>
                  <c:x val="-2.7777777777777874E-3"/>
                  <c:y val="1.3888888888888914E-2"/>
                </c:manualLayout>
              </c:layout>
              <c:showVal val="1"/>
            </c:dLbl>
            <c:dLbl>
              <c:idx val="1"/>
              <c:layout>
                <c:manualLayout>
                  <c:x val="0"/>
                  <c:y val="1.3888888888888914E-2"/>
                </c:manualLayout>
              </c:layout>
              <c:showVal val="1"/>
            </c:dLbl>
            <c:dLbl>
              <c:idx val="2"/>
              <c:layout>
                <c:manualLayout>
                  <c:x val="1.0185067526416052E-16"/>
                  <c:y val="1.3888888888888914E-2"/>
                </c:manualLayout>
              </c:layout>
              <c:showVal val="1"/>
            </c:dLbl>
            <c:txPr>
              <a:bodyPr/>
              <a:lstStyle/>
              <a:p>
                <a:pPr>
                  <a:defRPr sz="800">
                    <a:solidFill>
                      <a:schemeClr val="bg2"/>
                    </a:solidFill>
                  </a:defRPr>
                </a:pPr>
                <a:endParaRPr lang="en-US"/>
              </a:p>
            </c:txPr>
            <c:showVal val="1"/>
          </c:dLbls>
          <c:cat>
            <c:strRef>
              <c:f>'FRPA Tables'!$A$48:$A$51</c:f>
              <c:strCache>
                <c:ptCount val="3"/>
                <c:pt idx="0">
                  <c:v>Good</c:v>
                </c:pt>
                <c:pt idx="1">
                  <c:v>Moderate</c:v>
                </c:pt>
                <c:pt idx="2">
                  <c:v>Poor</c:v>
                </c:pt>
              </c:strCache>
            </c:strRef>
          </c:cat>
          <c:val>
            <c:numRef>
              <c:f>'FRPA Tables'!$B$48:$B$51</c:f>
              <c:numCache>
                <c:formatCode>0%</c:formatCode>
                <c:ptCount val="3"/>
                <c:pt idx="0">
                  <c:v>0.12785388127853875</c:v>
                </c:pt>
                <c:pt idx="1">
                  <c:v>0.13698630136986306</c:v>
                </c:pt>
                <c:pt idx="2">
                  <c:v>0.73515981735159885</c:v>
                </c:pt>
              </c:numCache>
            </c:numRef>
          </c:val>
        </c:ser>
        <c:axId val="90019328"/>
        <c:axId val="90020864"/>
      </c:barChart>
      <c:catAx>
        <c:axId val="90019328"/>
        <c:scaling>
          <c:orientation val="minMax"/>
        </c:scaling>
        <c:axPos val="b"/>
        <c:tickLblPos val="nextTo"/>
        <c:txPr>
          <a:bodyPr/>
          <a:lstStyle/>
          <a:p>
            <a:pPr>
              <a:defRPr>
                <a:solidFill>
                  <a:schemeClr val="bg2"/>
                </a:solidFill>
              </a:defRPr>
            </a:pPr>
            <a:endParaRPr lang="en-US"/>
          </a:p>
        </c:txPr>
        <c:crossAx val="90020864"/>
        <c:crosses val="autoZero"/>
        <c:auto val="1"/>
        <c:lblAlgn val="ctr"/>
        <c:lblOffset val="100"/>
      </c:catAx>
      <c:valAx>
        <c:axId val="90020864"/>
        <c:scaling>
          <c:orientation val="minMax"/>
        </c:scaling>
        <c:axPos val="l"/>
        <c:majorGridlines>
          <c:spPr>
            <a:ln>
              <a:solidFill>
                <a:sysClr val="windowText" lastClr="000000"/>
              </a:solidFill>
            </a:ln>
          </c:spPr>
        </c:majorGridlines>
        <c:title>
          <c:tx>
            <c:rich>
              <a:bodyPr rot="-5400000" vert="horz"/>
              <a:lstStyle/>
              <a:p>
                <a:pPr>
                  <a:defRPr sz="1200">
                    <a:solidFill>
                      <a:schemeClr val="bg2"/>
                    </a:solidFill>
                  </a:defRPr>
                </a:pPr>
                <a:r>
                  <a:rPr lang="en-US" sz="1200">
                    <a:solidFill>
                      <a:schemeClr val="bg2"/>
                    </a:solidFill>
                  </a:rPr>
                  <a:t>% of Samples</a:t>
                </a:r>
              </a:p>
            </c:rich>
          </c:tx>
          <c:layout/>
        </c:title>
        <c:numFmt formatCode="0%" sourceLinked="1"/>
        <c:tickLblPos val="nextTo"/>
        <c:txPr>
          <a:bodyPr/>
          <a:lstStyle/>
          <a:p>
            <a:pPr>
              <a:defRPr>
                <a:solidFill>
                  <a:schemeClr val="bg2"/>
                </a:solidFill>
              </a:defRPr>
            </a:pPr>
            <a:endParaRPr lang="en-US"/>
          </a:p>
        </c:txPr>
        <c:crossAx val="90019328"/>
        <c:crosses val="autoZero"/>
        <c:crossBetween val="between"/>
      </c:valAx>
      <c:spPr>
        <a:solidFill>
          <a:schemeClr val="accent4">
            <a:lumMod val="90000"/>
          </a:schemeClr>
        </a:solidFill>
        <a:ln>
          <a:solidFill>
            <a:sysClr val="windowText" lastClr="000000"/>
          </a:solidFill>
        </a:ln>
      </c:spPr>
    </c:plotArea>
    <c:plotVisOnly val="1"/>
  </c:chart>
  <c:spPr>
    <a:solidFill>
      <a:schemeClr val="tx1"/>
    </a:solidFill>
    <a:ln>
      <a:noFill/>
    </a:ln>
  </c:spPr>
  <c:externalData r:id="rId1"/>
</c:chartSpace>
</file>

<file path=ppt/charts/chart14.xml><?xml version="1.0" encoding="utf-8"?>
<c:chartSpace xmlns:c="http://schemas.openxmlformats.org/drawingml/2006/chart" xmlns:a="http://schemas.openxmlformats.org/drawingml/2006/main" xmlns:r="http://schemas.openxmlformats.org/officeDocument/2006/relationships">
  <c:lang val="en-CA"/>
  <c:chart>
    <c:title>
      <c:tx>
        <c:rich>
          <a:bodyPr/>
          <a:lstStyle/>
          <a:p>
            <a:pPr>
              <a:defRPr sz="800">
                <a:solidFill>
                  <a:schemeClr val="bg2"/>
                </a:solidFill>
              </a:defRPr>
            </a:pPr>
            <a:r>
              <a:rPr lang="en-US" sz="800" b="1" i="0" baseline="0">
                <a:solidFill>
                  <a:schemeClr val="bg2"/>
                </a:solidFill>
              </a:rPr>
              <a:t>FRPA EE results by silvicultural system (n=221)</a:t>
            </a:r>
            <a:endParaRPr lang="en-CA" sz="800" b="1" i="0" baseline="0">
              <a:solidFill>
                <a:schemeClr val="bg2"/>
              </a:solidFill>
            </a:endParaRPr>
          </a:p>
        </c:rich>
      </c:tx>
      <c:layout/>
    </c:title>
    <c:plotArea>
      <c:layout/>
      <c:barChart>
        <c:barDir val="col"/>
        <c:grouping val="clustered"/>
        <c:ser>
          <c:idx val="0"/>
          <c:order val="0"/>
          <c:tx>
            <c:strRef>
              <c:f>'FRPA Tables'!$A$64</c:f>
              <c:strCache>
                <c:ptCount val="1"/>
                <c:pt idx="0">
                  <c:v>Met</c:v>
                </c:pt>
              </c:strCache>
            </c:strRef>
          </c:tx>
          <c:spPr>
            <a:solidFill>
              <a:srgbClr val="9797FF"/>
            </a:solidFill>
            <a:ln>
              <a:solidFill>
                <a:sysClr val="windowText" lastClr="000000"/>
              </a:solidFill>
            </a:ln>
          </c:spPr>
          <c:dLbls>
            <c:dLbl>
              <c:idx val="1"/>
              <c:layout>
                <c:manualLayout>
                  <c:x val="2.7777777777777874E-3"/>
                  <c:y val="2.3148148148148147E-2"/>
                </c:manualLayout>
              </c:layout>
              <c:showVal val="1"/>
            </c:dLbl>
            <c:txPr>
              <a:bodyPr/>
              <a:lstStyle/>
              <a:p>
                <a:pPr>
                  <a:defRPr sz="800">
                    <a:solidFill>
                      <a:schemeClr val="bg2"/>
                    </a:solidFill>
                  </a:defRPr>
                </a:pPr>
                <a:endParaRPr lang="en-US"/>
              </a:p>
            </c:txPr>
            <c:showVal val="1"/>
          </c:dLbls>
          <c:cat>
            <c:strRef>
              <c:f>'FRPA Tables'!$B$63:$C$63</c:f>
              <c:strCache>
                <c:ptCount val="2"/>
                <c:pt idx="0">
                  <c:v>Partialcut</c:v>
                </c:pt>
                <c:pt idx="1">
                  <c:v>Clearcut</c:v>
                </c:pt>
              </c:strCache>
            </c:strRef>
          </c:cat>
          <c:val>
            <c:numRef>
              <c:f>'FRPA Tables'!$B$64:$C$64</c:f>
              <c:numCache>
                <c:formatCode>0%</c:formatCode>
                <c:ptCount val="2"/>
                <c:pt idx="0">
                  <c:v>0.7777777777777779</c:v>
                </c:pt>
                <c:pt idx="1">
                  <c:v>0.6509433962264155</c:v>
                </c:pt>
              </c:numCache>
            </c:numRef>
          </c:val>
        </c:ser>
        <c:ser>
          <c:idx val="1"/>
          <c:order val="1"/>
          <c:tx>
            <c:strRef>
              <c:f>'FRPA Tables'!$A$65</c:f>
              <c:strCache>
                <c:ptCount val="1"/>
                <c:pt idx="0">
                  <c:v>Borderline</c:v>
                </c:pt>
              </c:strCache>
            </c:strRef>
          </c:tx>
          <c:spPr>
            <a:solidFill>
              <a:srgbClr val="993366"/>
            </a:solidFill>
            <a:ln>
              <a:solidFill>
                <a:sysClr val="windowText" lastClr="000000"/>
              </a:solidFill>
            </a:ln>
          </c:spPr>
          <c:dLbls>
            <c:dLbl>
              <c:idx val="0"/>
              <c:layout>
                <c:manualLayout>
                  <c:x val="0"/>
                  <c:y val="1.3888888888888829E-2"/>
                </c:manualLayout>
              </c:layout>
              <c:showVal val="1"/>
            </c:dLbl>
            <c:txPr>
              <a:bodyPr/>
              <a:lstStyle/>
              <a:p>
                <a:pPr>
                  <a:defRPr sz="800">
                    <a:solidFill>
                      <a:schemeClr val="bg2"/>
                    </a:solidFill>
                  </a:defRPr>
                </a:pPr>
                <a:endParaRPr lang="en-US"/>
              </a:p>
            </c:txPr>
            <c:showVal val="1"/>
          </c:dLbls>
          <c:cat>
            <c:strRef>
              <c:f>'FRPA Tables'!$B$63:$C$63</c:f>
              <c:strCache>
                <c:ptCount val="2"/>
                <c:pt idx="0">
                  <c:v>Partialcut</c:v>
                </c:pt>
                <c:pt idx="1">
                  <c:v>Clearcut</c:v>
                </c:pt>
              </c:strCache>
            </c:strRef>
          </c:cat>
          <c:val>
            <c:numRef>
              <c:f>'FRPA Tables'!$B$65:$C$65</c:f>
              <c:numCache>
                <c:formatCode>0%</c:formatCode>
                <c:ptCount val="2"/>
                <c:pt idx="0">
                  <c:v>0.22222222222222221</c:v>
                </c:pt>
                <c:pt idx="1">
                  <c:v>8.9622641509434026E-2</c:v>
                </c:pt>
              </c:numCache>
            </c:numRef>
          </c:val>
        </c:ser>
        <c:ser>
          <c:idx val="2"/>
          <c:order val="2"/>
          <c:tx>
            <c:strRef>
              <c:f>'FRPA Tables'!$A$66</c:f>
              <c:strCache>
                <c:ptCount val="1"/>
                <c:pt idx="0">
                  <c:v>Not Met</c:v>
                </c:pt>
              </c:strCache>
            </c:strRef>
          </c:tx>
          <c:spPr>
            <a:solidFill>
              <a:srgbClr val="FFFFCC"/>
            </a:solidFill>
            <a:ln>
              <a:solidFill>
                <a:sysClr val="windowText" lastClr="000000"/>
              </a:solidFill>
            </a:ln>
          </c:spPr>
          <c:dLbls>
            <c:dLbl>
              <c:idx val="0"/>
              <c:delete val="1"/>
            </c:dLbl>
            <c:dLbl>
              <c:idx val="1"/>
              <c:layout>
                <c:manualLayout>
                  <c:x val="5.5555555555555558E-3"/>
                  <c:y val="-9.2592592592593732E-3"/>
                </c:manualLayout>
              </c:layout>
              <c:showVal val="1"/>
            </c:dLbl>
            <c:txPr>
              <a:bodyPr/>
              <a:lstStyle/>
              <a:p>
                <a:pPr>
                  <a:defRPr sz="800">
                    <a:solidFill>
                      <a:schemeClr val="bg2"/>
                    </a:solidFill>
                  </a:defRPr>
                </a:pPr>
                <a:endParaRPr lang="en-US"/>
              </a:p>
            </c:txPr>
            <c:showVal val="1"/>
          </c:dLbls>
          <c:cat>
            <c:strRef>
              <c:f>'FRPA Tables'!$B$63:$C$63</c:f>
              <c:strCache>
                <c:ptCount val="2"/>
                <c:pt idx="0">
                  <c:v>Partialcut</c:v>
                </c:pt>
                <c:pt idx="1">
                  <c:v>Clearcut</c:v>
                </c:pt>
              </c:strCache>
            </c:strRef>
          </c:cat>
          <c:val>
            <c:numRef>
              <c:f>'FRPA Tables'!$B$66:$C$66</c:f>
              <c:numCache>
                <c:formatCode>0%</c:formatCode>
                <c:ptCount val="2"/>
                <c:pt idx="0">
                  <c:v>0</c:v>
                </c:pt>
                <c:pt idx="1">
                  <c:v>0.25943396226415105</c:v>
                </c:pt>
              </c:numCache>
            </c:numRef>
          </c:val>
        </c:ser>
        <c:axId val="91367680"/>
        <c:axId val="91430912"/>
      </c:barChart>
      <c:catAx>
        <c:axId val="91367680"/>
        <c:scaling>
          <c:orientation val="minMax"/>
        </c:scaling>
        <c:axPos val="b"/>
        <c:tickLblPos val="nextTo"/>
        <c:txPr>
          <a:bodyPr/>
          <a:lstStyle/>
          <a:p>
            <a:pPr>
              <a:defRPr>
                <a:solidFill>
                  <a:schemeClr val="bg2"/>
                </a:solidFill>
              </a:defRPr>
            </a:pPr>
            <a:endParaRPr lang="en-US"/>
          </a:p>
        </c:txPr>
        <c:crossAx val="91430912"/>
        <c:crosses val="autoZero"/>
        <c:auto val="1"/>
        <c:lblAlgn val="ctr"/>
        <c:lblOffset val="100"/>
      </c:catAx>
      <c:valAx>
        <c:axId val="91430912"/>
        <c:scaling>
          <c:orientation val="minMax"/>
        </c:scaling>
        <c:axPos val="l"/>
        <c:majorGridlines>
          <c:spPr>
            <a:ln>
              <a:solidFill>
                <a:schemeClr val="bg2"/>
              </a:solidFill>
            </a:ln>
          </c:spPr>
        </c:majorGridlines>
        <c:numFmt formatCode="0%" sourceLinked="1"/>
        <c:tickLblPos val="nextTo"/>
        <c:txPr>
          <a:bodyPr/>
          <a:lstStyle/>
          <a:p>
            <a:pPr>
              <a:defRPr>
                <a:solidFill>
                  <a:schemeClr val="bg2"/>
                </a:solidFill>
              </a:defRPr>
            </a:pPr>
            <a:endParaRPr lang="en-US"/>
          </a:p>
        </c:txPr>
        <c:crossAx val="91367680"/>
        <c:crosses val="autoZero"/>
        <c:crossBetween val="between"/>
      </c:valAx>
      <c:spPr>
        <a:solidFill>
          <a:schemeClr val="accent4">
            <a:lumMod val="90000"/>
          </a:schemeClr>
        </a:solidFill>
        <a:ln>
          <a:solidFill>
            <a:srgbClr val="463416"/>
          </a:solidFill>
        </a:ln>
      </c:spPr>
    </c:plotArea>
    <c:legend>
      <c:legendPos val="r"/>
      <c:layout/>
      <c:spPr>
        <a:ln>
          <a:solidFill>
            <a:srgbClr val="463416"/>
          </a:solidFill>
        </a:ln>
      </c:spPr>
      <c:txPr>
        <a:bodyPr/>
        <a:lstStyle/>
        <a:p>
          <a:pPr>
            <a:defRPr sz="800">
              <a:solidFill>
                <a:schemeClr val="bg2"/>
              </a:solidFill>
            </a:defRPr>
          </a:pPr>
          <a:endParaRPr lang="en-US"/>
        </a:p>
      </c:txPr>
    </c:legend>
    <c:plotVisOnly val="1"/>
  </c:chart>
  <c:spPr>
    <a:solidFill>
      <a:schemeClr val="tx1"/>
    </a:solidFill>
    <a:ln>
      <a:noFill/>
    </a:ln>
  </c:spPr>
  <c:externalData r:id="rId1"/>
</c:chartSpace>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42" name="Rectangle 2"/>
          <p:cNvSpPr>
            <a:spLocks noGrp="1" noChangeArrowheads="1"/>
          </p:cNvSpPr>
          <p:nvPr>
            <p:ph type="hdr" sz="quarter"/>
          </p:nvPr>
        </p:nvSpPr>
        <p:spPr bwMode="auto">
          <a:xfrm>
            <a:off x="0" y="0"/>
            <a:ext cx="4029075" cy="344403"/>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defTabSz="931863">
              <a:defRPr sz="1200">
                <a:latin typeface="Arial" charset="0"/>
                <a:cs typeface="+mn-cs"/>
              </a:defRPr>
            </a:lvl1pPr>
          </a:lstStyle>
          <a:p>
            <a:pPr>
              <a:defRPr/>
            </a:pPr>
            <a:endParaRPr lang="en-GB"/>
          </a:p>
        </p:txBody>
      </p:sp>
      <p:sp>
        <p:nvSpPr>
          <p:cNvPr id="112643" name="Rectangle 3"/>
          <p:cNvSpPr>
            <a:spLocks noGrp="1" noChangeArrowheads="1"/>
          </p:cNvSpPr>
          <p:nvPr>
            <p:ph type="dt" sz="quarter" idx="1"/>
          </p:nvPr>
        </p:nvSpPr>
        <p:spPr bwMode="auto">
          <a:xfrm>
            <a:off x="5265739" y="0"/>
            <a:ext cx="4029075" cy="344403"/>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defTabSz="931863">
              <a:defRPr sz="1200">
                <a:latin typeface="Arial" charset="0"/>
                <a:cs typeface="+mn-cs"/>
              </a:defRPr>
            </a:lvl1pPr>
          </a:lstStyle>
          <a:p>
            <a:pPr>
              <a:defRPr/>
            </a:pPr>
            <a:endParaRPr lang="en-GB"/>
          </a:p>
        </p:txBody>
      </p:sp>
      <p:sp>
        <p:nvSpPr>
          <p:cNvPr id="112644" name="Rectangle 4"/>
          <p:cNvSpPr>
            <a:spLocks noGrp="1" noChangeArrowheads="1"/>
          </p:cNvSpPr>
          <p:nvPr>
            <p:ph type="ftr" sz="quarter" idx="2"/>
          </p:nvPr>
        </p:nvSpPr>
        <p:spPr bwMode="auto">
          <a:xfrm>
            <a:off x="0" y="6535852"/>
            <a:ext cx="4029075" cy="344403"/>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defTabSz="931863">
              <a:defRPr sz="1200">
                <a:latin typeface="Arial" charset="0"/>
                <a:cs typeface="+mn-cs"/>
              </a:defRPr>
            </a:lvl1pPr>
          </a:lstStyle>
          <a:p>
            <a:pPr>
              <a:defRPr/>
            </a:pPr>
            <a:endParaRPr lang="en-GB"/>
          </a:p>
        </p:txBody>
      </p:sp>
      <p:sp>
        <p:nvSpPr>
          <p:cNvPr id="112645" name="Rectangle 5"/>
          <p:cNvSpPr>
            <a:spLocks noGrp="1" noChangeArrowheads="1"/>
          </p:cNvSpPr>
          <p:nvPr>
            <p:ph type="sldNum" sz="quarter" idx="3"/>
          </p:nvPr>
        </p:nvSpPr>
        <p:spPr bwMode="auto">
          <a:xfrm>
            <a:off x="5265739" y="6535852"/>
            <a:ext cx="4029075" cy="344403"/>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defTabSz="931863">
              <a:defRPr sz="1200">
                <a:latin typeface="Arial" charset="0"/>
                <a:cs typeface="+mn-cs"/>
              </a:defRPr>
            </a:lvl1pPr>
          </a:lstStyle>
          <a:p>
            <a:pPr>
              <a:defRPr/>
            </a:pPr>
            <a:fld id="{92A34426-3BE1-45A0-AA88-E6484D3DF0EB}"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9266" name="Rectangle 2"/>
          <p:cNvSpPr>
            <a:spLocks noGrp="1" noChangeArrowheads="1"/>
          </p:cNvSpPr>
          <p:nvPr>
            <p:ph type="hdr" sz="quarter"/>
          </p:nvPr>
        </p:nvSpPr>
        <p:spPr bwMode="auto">
          <a:xfrm>
            <a:off x="0" y="0"/>
            <a:ext cx="4029075" cy="344403"/>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defTabSz="931863">
              <a:defRPr sz="1200">
                <a:latin typeface="Arial" charset="0"/>
                <a:cs typeface="+mn-cs"/>
              </a:defRPr>
            </a:lvl1pPr>
          </a:lstStyle>
          <a:p>
            <a:pPr>
              <a:defRPr/>
            </a:pPr>
            <a:endParaRPr lang="en-GB"/>
          </a:p>
        </p:txBody>
      </p:sp>
      <p:sp>
        <p:nvSpPr>
          <p:cNvPr id="139267" name="Rectangle 3"/>
          <p:cNvSpPr>
            <a:spLocks noGrp="1" noChangeArrowheads="1"/>
          </p:cNvSpPr>
          <p:nvPr>
            <p:ph type="dt" idx="1"/>
          </p:nvPr>
        </p:nvSpPr>
        <p:spPr bwMode="auto">
          <a:xfrm>
            <a:off x="5265739" y="0"/>
            <a:ext cx="4029075" cy="344403"/>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defTabSz="931863">
              <a:defRPr sz="1200">
                <a:latin typeface="Arial" charset="0"/>
                <a:cs typeface="+mn-cs"/>
              </a:defRPr>
            </a:lvl1pPr>
          </a:lstStyle>
          <a:p>
            <a:pPr>
              <a:defRPr/>
            </a:pPr>
            <a:endParaRPr lang="en-GB"/>
          </a:p>
        </p:txBody>
      </p:sp>
      <p:sp>
        <p:nvSpPr>
          <p:cNvPr id="23556" name="Rectangle 4"/>
          <p:cNvSpPr>
            <a:spLocks noGrp="1" noRot="1" noChangeAspect="1" noChangeArrowheads="1" noTextEdit="1"/>
          </p:cNvSpPr>
          <p:nvPr>
            <p:ph type="sldImg" idx="2"/>
          </p:nvPr>
        </p:nvSpPr>
        <p:spPr bwMode="auto">
          <a:xfrm>
            <a:off x="2927350" y="515938"/>
            <a:ext cx="3441700" cy="2581275"/>
          </a:xfrm>
          <a:prstGeom prst="rect">
            <a:avLst/>
          </a:prstGeom>
          <a:noFill/>
          <a:ln w="9525">
            <a:solidFill>
              <a:srgbClr val="000000"/>
            </a:solidFill>
            <a:miter lim="800000"/>
            <a:headEnd/>
            <a:tailEnd/>
          </a:ln>
        </p:spPr>
      </p:sp>
      <p:sp>
        <p:nvSpPr>
          <p:cNvPr id="139269" name="Rectangle 5"/>
          <p:cNvSpPr>
            <a:spLocks noGrp="1" noChangeArrowheads="1"/>
          </p:cNvSpPr>
          <p:nvPr>
            <p:ph type="body" sz="quarter" idx="3"/>
          </p:nvPr>
        </p:nvSpPr>
        <p:spPr bwMode="auto">
          <a:xfrm>
            <a:off x="930275" y="3269485"/>
            <a:ext cx="7435850" cy="3096505"/>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139270" name="Rectangle 6"/>
          <p:cNvSpPr>
            <a:spLocks noGrp="1" noChangeArrowheads="1"/>
          </p:cNvSpPr>
          <p:nvPr>
            <p:ph type="ftr" sz="quarter" idx="4"/>
          </p:nvPr>
        </p:nvSpPr>
        <p:spPr bwMode="auto">
          <a:xfrm>
            <a:off x="0" y="6535852"/>
            <a:ext cx="4029075" cy="344403"/>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defTabSz="931863">
              <a:defRPr sz="1200">
                <a:latin typeface="Arial" charset="0"/>
                <a:cs typeface="+mn-cs"/>
              </a:defRPr>
            </a:lvl1pPr>
          </a:lstStyle>
          <a:p>
            <a:pPr>
              <a:defRPr/>
            </a:pPr>
            <a:endParaRPr lang="en-GB"/>
          </a:p>
        </p:txBody>
      </p:sp>
      <p:sp>
        <p:nvSpPr>
          <p:cNvPr id="139271" name="Rectangle 7"/>
          <p:cNvSpPr>
            <a:spLocks noGrp="1" noChangeArrowheads="1"/>
          </p:cNvSpPr>
          <p:nvPr>
            <p:ph type="sldNum" sz="quarter" idx="5"/>
          </p:nvPr>
        </p:nvSpPr>
        <p:spPr bwMode="auto">
          <a:xfrm>
            <a:off x="5265739" y="6535852"/>
            <a:ext cx="4029075" cy="344403"/>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defTabSz="931863">
              <a:defRPr sz="1200">
                <a:latin typeface="Arial" charset="0"/>
                <a:cs typeface="+mn-cs"/>
              </a:defRPr>
            </a:lvl1pPr>
          </a:lstStyle>
          <a:p>
            <a:pPr>
              <a:defRPr/>
            </a:pPr>
            <a:fld id="{7019BA2E-B91B-4AC4-8837-EBCCBB0CE49A}"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p:spPr>
        <p:txBody>
          <a:bodyPr/>
          <a:lstStyle/>
          <a:p>
            <a:pPr eaLnBrk="1" hangingPunct="1"/>
            <a:endParaRPr lang="en-US" smtClean="0"/>
          </a:p>
        </p:txBody>
      </p:sp>
      <p:sp>
        <p:nvSpPr>
          <p:cNvPr id="77828" name="Slide Number Placeholder 3"/>
          <p:cNvSpPr>
            <a:spLocks noGrp="1"/>
          </p:cNvSpPr>
          <p:nvPr>
            <p:ph type="sldNum" sz="quarter" idx="5"/>
          </p:nvPr>
        </p:nvSpPr>
        <p:spPr>
          <a:noFill/>
        </p:spPr>
        <p:txBody>
          <a:bodyPr/>
          <a:lstStyle/>
          <a:p>
            <a:fld id="{7DFA9DF7-2B74-462F-8F1D-864BFA2D9B98}" type="slidenum">
              <a:rPr lang="en-CA" smtClean="0"/>
              <a:pPr/>
              <a:t>3</a:t>
            </a:fld>
            <a:endParaRPr lang="en-CA"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ln/>
        </p:spPr>
      </p:sp>
      <p:sp>
        <p:nvSpPr>
          <p:cNvPr id="24579" name="Notes Placeholder 2"/>
          <p:cNvSpPr>
            <a:spLocks noGrp="1"/>
          </p:cNvSpPr>
          <p:nvPr>
            <p:ph type="body" idx="1"/>
          </p:nvPr>
        </p:nvSpPr>
        <p:spPr>
          <a:noFill/>
          <a:ln/>
        </p:spPr>
        <p:txBody>
          <a:bodyPr/>
          <a:lstStyle/>
          <a:p>
            <a:endParaRPr lang="en-CA" smtClean="0">
              <a:latin typeface="Arial" pitchFamily="34" charset="0"/>
            </a:endParaRPr>
          </a:p>
        </p:txBody>
      </p:sp>
      <p:sp>
        <p:nvSpPr>
          <p:cNvPr id="34820" name="Slide Number Placeholder 3"/>
          <p:cNvSpPr>
            <a:spLocks noGrp="1"/>
          </p:cNvSpPr>
          <p:nvPr>
            <p:ph type="sldNum" sz="quarter" idx="5"/>
          </p:nvPr>
        </p:nvSpPr>
        <p:spPr/>
        <p:txBody>
          <a:bodyPr/>
          <a:lstStyle/>
          <a:p>
            <a:pPr>
              <a:defRPr/>
            </a:pPr>
            <a:fld id="{883AED0E-720E-4A68-9A75-9001452893CE}" type="slidenum">
              <a:rPr lang="en-GB" smtClean="0">
                <a:latin typeface="Arial" pitchFamily="34" charset="0"/>
              </a:rPr>
              <a:pPr>
                <a:defRPr/>
              </a:pPr>
              <a:t>12</a:t>
            </a:fld>
            <a:endParaRPr lang="en-GB"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a:ln/>
        </p:spPr>
        <p:txBody>
          <a:bodyPr/>
          <a:lstStyle/>
          <a:p>
            <a:endParaRPr lang="en-CA" smtClean="0">
              <a:latin typeface="Arial" pitchFamily="34" charset="0"/>
            </a:endParaRPr>
          </a:p>
        </p:txBody>
      </p:sp>
      <p:sp>
        <p:nvSpPr>
          <p:cNvPr id="4" name="Slide Number Placeholder 3"/>
          <p:cNvSpPr>
            <a:spLocks noGrp="1"/>
          </p:cNvSpPr>
          <p:nvPr>
            <p:ph type="sldNum" sz="quarter" idx="5"/>
          </p:nvPr>
        </p:nvSpPr>
        <p:spPr/>
        <p:txBody>
          <a:bodyPr/>
          <a:lstStyle/>
          <a:p>
            <a:pPr>
              <a:defRPr/>
            </a:pPr>
            <a:fld id="{F789F584-4319-4A5D-B5A8-F8E893D1C61A}" type="slidenum">
              <a:rPr lang="en-GB" smtClean="0"/>
              <a:pPr>
                <a:defRPr/>
              </a:pPr>
              <a:t>14</a:t>
            </a:fld>
            <a:endParaRPr lang="en-GB"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ln/>
        </p:spPr>
      </p:sp>
      <p:sp>
        <p:nvSpPr>
          <p:cNvPr id="24579" name="Notes Placeholder 2"/>
          <p:cNvSpPr>
            <a:spLocks noGrp="1"/>
          </p:cNvSpPr>
          <p:nvPr>
            <p:ph type="body" idx="1"/>
          </p:nvPr>
        </p:nvSpPr>
        <p:spPr>
          <a:noFill/>
          <a:ln/>
        </p:spPr>
        <p:txBody>
          <a:bodyPr/>
          <a:lstStyle/>
          <a:p>
            <a:endParaRPr lang="en-CA" smtClean="0">
              <a:latin typeface="Arial" pitchFamily="34" charset="0"/>
            </a:endParaRPr>
          </a:p>
        </p:txBody>
      </p:sp>
      <p:sp>
        <p:nvSpPr>
          <p:cNvPr id="34820" name="Slide Number Placeholder 3"/>
          <p:cNvSpPr>
            <a:spLocks noGrp="1"/>
          </p:cNvSpPr>
          <p:nvPr>
            <p:ph type="sldNum" sz="quarter" idx="5"/>
          </p:nvPr>
        </p:nvSpPr>
        <p:spPr/>
        <p:txBody>
          <a:bodyPr/>
          <a:lstStyle/>
          <a:p>
            <a:pPr>
              <a:defRPr/>
            </a:pPr>
            <a:fld id="{883AED0E-720E-4A68-9A75-9001452893CE}" type="slidenum">
              <a:rPr lang="en-GB" smtClean="0">
                <a:latin typeface="Arial" pitchFamily="34" charset="0"/>
              </a:rPr>
              <a:pPr>
                <a:defRPr/>
              </a:pPr>
              <a:t>19</a:t>
            </a:fld>
            <a:endParaRPr lang="en-GB" smtClean="0">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a:ln/>
        </p:spPr>
        <p:txBody>
          <a:bodyPr/>
          <a:lstStyle/>
          <a:p>
            <a:endParaRPr lang="en-CA" smtClean="0">
              <a:latin typeface="Arial" pitchFamily="34" charset="0"/>
            </a:endParaRPr>
          </a:p>
        </p:txBody>
      </p:sp>
      <p:sp>
        <p:nvSpPr>
          <p:cNvPr id="4" name="Slide Number Placeholder 3"/>
          <p:cNvSpPr>
            <a:spLocks noGrp="1"/>
          </p:cNvSpPr>
          <p:nvPr>
            <p:ph type="sldNum" sz="quarter" idx="5"/>
          </p:nvPr>
        </p:nvSpPr>
        <p:spPr/>
        <p:txBody>
          <a:bodyPr/>
          <a:lstStyle/>
          <a:p>
            <a:pPr>
              <a:defRPr/>
            </a:pPr>
            <a:fld id="{F789F584-4319-4A5D-B5A8-F8E893D1C61A}" type="slidenum">
              <a:rPr lang="en-GB" smtClean="0"/>
              <a:pPr>
                <a:defRPr/>
              </a:pPr>
              <a:t>21</a:t>
            </a:fld>
            <a:endParaRPr lang="en-GB"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pPr>
              <a:defRPr/>
            </a:pPr>
            <a:fld id="{7019BA2E-B91B-4AC4-8837-EBCCBB0CE49A}" type="slidenum">
              <a:rPr lang="en-GB" smtClean="0"/>
              <a:pPr>
                <a:defRPr/>
              </a:pPr>
              <a:t>23</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2"/>
          <p:cNvGrpSpPr>
            <a:grpSpLocks/>
          </p:cNvGrpSpPr>
          <p:nvPr/>
        </p:nvGrpSpPr>
        <p:grpSpPr bwMode="auto">
          <a:xfrm>
            <a:off x="-6350" y="20638"/>
            <a:ext cx="9144000" cy="6858000"/>
            <a:chOff x="0" y="0"/>
            <a:chExt cx="5760" cy="4320"/>
          </a:xfrm>
        </p:grpSpPr>
        <p:sp>
          <p:nvSpPr>
            <p:cNvPr id="3"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en-CA">
                <a:latin typeface="Monotype Sorts" pitchFamily="2" charset="2"/>
                <a:cs typeface="+mn-cs"/>
              </a:endParaRPr>
            </a:p>
          </p:txBody>
        </p:sp>
        <p:sp>
          <p:nvSpPr>
            <p:cNvPr id="4"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pPr>
                <a:defRPr/>
              </a:pPr>
              <a:endParaRPr lang="en-CA">
                <a:latin typeface="Monotype Sorts" pitchFamily="2" charset="2"/>
                <a:cs typeface="+mn-cs"/>
              </a:endParaRPr>
            </a:p>
          </p:txBody>
        </p:sp>
      </p:grpSp>
      <p:sp>
        <p:nvSpPr>
          <p:cNvPr id="5" name="Freeform 5"/>
          <p:cNvSpPr>
            <a:spLocks/>
          </p:cNvSpPr>
          <p:nvPr/>
        </p:nvSpPr>
        <p:spPr bwMode="hidden">
          <a:xfrm>
            <a:off x="6242050" y="626903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pPr>
              <a:defRPr/>
            </a:pPr>
            <a:endParaRPr lang="en-CA">
              <a:latin typeface="Monotype Sorts" pitchFamily="2" charset="2"/>
              <a:cs typeface="+mn-cs"/>
            </a:endParaRPr>
          </a:p>
        </p:txBody>
      </p:sp>
      <p:grpSp>
        <p:nvGrpSpPr>
          <p:cNvPr id="6" name="Group 6"/>
          <p:cNvGrpSpPr>
            <a:grpSpLocks/>
          </p:cNvGrpSpPr>
          <p:nvPr/>
        </p:nvGrpSpPr>
        <p:grpSpPr bwMode="auto">
          <a:xfrm>
            <a:off x="-1588" y="6034088"/>
            <a:ext cx="7845426" cy="850900"/>
            <a:chOff x="0" y="3792"/>
            <a:chExt cx="4942" cy="536"/>
          </a:xfrm>
        </p:grpSpPr>
        <p:sp>
          <p:nvSpPr>
            <p:cNvPr id="7"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pPr>
                <a:defRPr/>
              </a:pPr>
              <a:endParaRPr lang="en-CA">
                <a:latin typeface="Monotype Sorts" pitchFamily="2" charset="2"/>
                <a:cs typeface="+mn-cs"/>
              </a:endParaRPr>
            </a:p>
          </p:txBody>
        </p:sp>
        <p:grpSp>
          <p:nvGrpSpPr>
            <p:cNvPr id="8" name="Group 8"/>
            <p:cNvGrpSpPr>
              <a:grpSpLocks/>
            </p:cNvGrpSpPr>
            <p:nvPr userDrawn="1"/>
          </p:nvGrpSpPr>
          <p:grpSpPr bwMode="auto">
            <a:xfrm>
              <a:off x="2486" y="3792"/>
              <a:ext cx="2456" cy="536"/>
              <a:chOff x="2486" y="3792"/>
              <a:chExt cx="2456" cy="536"/>
            </a:xfrm>
          </p:grpSpPr>
          <p:sp>
            <p:nvSpPr>
              <p:cNvPr id="10" name="Freeform 9"/>
              <p:cNvSpPr>
                <a:spLocks/>
              </p:cNvSpPr>
              <p:nvPr userDrawn="1"/>
            </p:nvSpPr>
            <p:spPr bwMode="ltGray">
              <a:xfrm>
                <a:off x="3948" y="3799"/>
                <a:ext cx="994" cy="529"/>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592" y="527"/>
                  </a:cxn>
                  <a:cxn ang="0">
                    <a:pos x="994" y="529"/>
                  </a:cxn>
                  <a:cxn ang="0">
                    <a:pos x="828" y="473"/>
                  </a:cxn>
                  <a:cxn ang="0">
                    <a:pos x="636" y="373"/>
                  </a:cxn>
                </a:cxnLst>
                <a:rect l="0" t="0" r="r" b="b"/>
                <a:pathLst>
                  <a:path w="994" h="529">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592" y="527"/>
                    </a:lnTo>
                    <a:lnTo>
                      <a:pt x="994" y="529"/>
                    </a:lnTo>
                    <a:lnTo>
                      <a:pt x="828" y="473"/>
                    </a:lnTo>
                    <a:lnTo>
                      <a:pt x="636" y="373"/>
                    </a:lnTo>
                    <a:close/>
                  </a:path>
                </a:pathLst>
              </a:custGeom>
              <a:solidFill>
                <a:schemeClr val="bg2"/>
              </a:solidFill>
              <a:ln w="9525">
                <a:noFill/>
                <a:round/>
                <a:headEnd/>
                <a:tailEnd/>
              </a:ln>
            </p:spPr>
            <p:txBody>
              <a:bodyPr/>
              <a:lstStyle/>
              <a:p>
                <a:pPr>
                  <a:defRPr/>
                </a:pPr>
                <a:endParaRPr lang="en-CA">
                  <a:latin typeface="Monotype Sorts" pitchFamily="2" charset="2"/>
                  <a:cs typeface="+mn-cs"/>
                </a:endParaRPr>
              </a:p>
            </p:txBody>
          </p:sp>
          <p:sp>
            <p:nvSpPr>
              <p:cNvPr id="11"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pPr>
                  <a:defRPr/>
                </a:pPr>
                <a:endParaRPr lang="en-CA">
                  <a:latin typeface="Monotype Sorts" pitchFamily="2" charset="2"/>
                  <a:cs typeface="+mn-cs"/>
                </a:endParaRPr>
              </a:p>
            </p:txBody>
          </p:sp>
          <p:sp>
            <p:nvSpPr>
              <p:cNvPr id="12"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pPr>
                  <a:defRPr/>
                </a:pPr>
                <a:endParaRPr lang="en-CA">
                  <a:latin typeface="Monotype Sorts" pitchFamily="2" charset="2"/>
                  <a:cs typeface="+mn-cs"/>
                </a:endParaRPr>
              </a:p>
            </p:txBody>
          </p:sp>
          <p:sp>
            <p:nvSpPr>
              <p:cNvPr id="13"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pPr>
                  <a:defRPr/>
                </a:pPr>
                <a:endParaRPr lang="en-CA">
                  <a:latin typeface="Monotype Sorts" pitchFamily="2" charset="2"/>
                  <a:cs typeface="+mn-cs"/>
                </a:endParaRPr>
              </a:p>
            </p:txBody>
          </p:sp>
          <p:sp>
            <p:nvSpPr>
              <p:cNvPr id="14"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pPr>
                  <a:defRPr/>
                </a:pPr>
                <a:endParaRPr lang="en-CA">
                  <a:latin typeface="Monotype Sorts" pitchFamily="2" charset="2"/>
                  <a:cs typeface="+mn-cs"/>
                </a:endParaRPr>
              </a:p>
            </p:txBody>
          </p:sp>
        </p:grpSp>
        <p:sp>
          <p:nvSpPr>
            <p:cNvPr id="9"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pPr>
                <a:defRPr/>
              </a:pPr>
              <a:endParaRPr lang="en-CA">
                <a:latin typeface="Monotype Sorts" pitchFamily="2" charset="2"/>
                <a:cs typeface="+mn-cs"/>
              </a:endParaRPr>
            </a:p>
          </p:txBody>
        </p:sp>
      </p:grpSp>
      <p:grpSp>
        <p:nvGrpSpPr>
          <p:cNvPr id="15" name="Group 15"/>
          <p:cNvGrpSpPr>
            <a:grpSpLocks/>
          </p:cNvGrpSpPr>
          <p:nvPr/>
        </p:nvGrpSpPr>
        <p:grpSpPr bwMode="auto">
          <a:xfrm>
            <a:off x="627063" y="6021388"/>
            <a:ext cx="5684837" cy="849312"/>
            <a:chOff x="395" y="3793"/>
            <a:chExt cx="3581" cy="535"/>
          </a:xfrm>
        </p:grpSpPr>
        <p:sp>
          <p:nvSpPr>
            <p:cNvPr id="16" name="Freeform 16"/>
            <p:cNvSpPr>
              <a:spLocks/>
            </p:cNvSpPr>
            <p:nvPr userDrawn="1"/>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pPr>
                <a:defRPr/>
              </a:pPr>
              <a:endParaRPr lang="en-CA">
                <a:latin typeface="Monotype Sorts" pitchFamily="2" charset="2"/>
                <a:cs typeface="+mn-cs"/>
              </a:endParaRPr>
            </a:p>
          </p:txBody>
        </p:sp>
        <p:sp>
          <p:nvSpPr>
            <p:cNvPr id="17" name="Freeform 17"/>
            <p:cNvSpPr>
              <a:spLocks/>
            </p:cNvSpPr>
            <p:nvPr userDrawn="1"/>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pPr>
                <a:defRPr/>
              </a:pPr>
              <a:endParaRPr lang="en-CA">
                <a:latin typeface="Monotype Sorts" pitchFamily="2" charset="2"/>
                <a:cs typeface="+mn-cs"/>
              </a:endParaRPr>
            </a:p>
          </p:txBody>
        </p:sp>
        <p:sp>
          <p:nvSpPr>
            <p:cNvPr id="18" name="Freeform 18"/>
            <p:cNvSpPr>
              <a:spLocks/>
            </p:cNvSpPr>
            <p:nvPr userDrawn="1"/>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pPr>
                <a:defRPr/>
              </a:pPr>
              <a:endParaRPr lang="en-CA">
                <a:latin typeface="Monotype Sorts" pitchFamily="2" charset="2"/>
                <a:cs typeface="+mn-cs"/>
              </a:endParaRPr>
            </a:p>
          </p:txBody>
        </p:sp>
        <p:sp>
          <p:nvSpPr>
            <p:cNvPr id="19" name="Freeform 19"/>
            <p:cNvSpPr>
              <a:spLocks/>
            </p:cNvSpPr>
            <p:nvPr userDrawn="1"/>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pPr>
                <a:defRPr/>
              </a:pPr>
              <a:endParaRPr lang="en-CA">
                <a:latin typeface="Monotype Sorts" pitchFamily="2" charset="2"/>
                <a:cs typeface="+mn-cs"/>
              </a:endParaRPr>
            </a:p>
          </p:txBody>
        </p:sp>
        <p:sp>
          <p:nvSpPr>
            <p:cNvPr id="20" name="Freeform 20"/>
            <p:cNvSpPr>
              <a:spLocks/>
            </p:cNvSpPr>
            <p:nvPr userDrawn="1"/>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pPr>
                <a:defRPr/>
              </a:pPr>
              <a:endParaRPr lang="en-CA">
                <a:latin typeface="Monotype Sorts" pitchFamily="2" charset="2"/>
                <a:cs typeface="+mn-cs"/>
              </a:endParaRPr>
            </a:p>
          </p:txBody>
        </p:sp>
        <p:sp>
          <p:nvSpPr>
            <p:cNvPr id="21" name="Freeform 21"/>
            <p:cNvSpPr>
              <a:spLocks/>
            </p:cNvSpPr>
            <p:nvPr userDrawn="1"/>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pPr>
                <a:defRPr/>
              </a:pPr>
              <a:endParaRPr lang="en-CA">
                <a:latin typeface="Monotype Sorts" pitchFamily="2" charset="2"/>
                <a:cs typeface="+mn-cs"/>
              </a:endParaRPr>
            </a:p>
          </p:txBody>
        </p:sp>
      </p:grpSp>
      <p:sp>
        <p:nvSpPr>
          <p:cNvPr id="22" name="Rectangle 25"/>
          <p:cNvSpPr>
            <a:spLocks noGrp="1" noChangeArrowheads="1"/>
          </p:cNvSpPr>
          <p:nvPr>
            <p:ph type="sldNum" sz="quarter" idx="10"/>
          </p:nvPr>
        </p:nvSpPr>
        <p:spPr>
          <a:xfrm>
            <a:off x="6553200" y="6248400"/>
            <a:ext cx="2133600" cy="457200"/>
          </a:xfrm>
        </p:spPr>
        <p:txBody>
          <a:bodyPr anchor="b"/>
          <a:lstStyle>
            <a:lvl1pPr>
              <a:defRPr sz="1200">
                <a:effectLst>
                  <a:outerShdw blurRad="38100" dist="38100" dir="2700000" algn="tl">
                    <a:srgbClr val="000000"/>
                  </a:outerShdw>
                </a:effectLst>
                <a:latin typeface="+mn-lt"/>
              </a:defRPr>
            </a:lvl1pPr>
          </a:lstStyle>
          <a:p>
            <a:pPr>
              <a:defRPr/>
            </a:pPr>
            <a:fld id="{81CD7339-C33B-4690-8E0E-DA2A56B32D85}" type="slidenum">
              <a:rPr lang="en-GB"/>
              <a:pPr>
                <a:defRPr/>
              </a:pPr>
              <a:t>‹#›</a:t>
            </a:fld>
            <a:endParaRPr lang="en-GB"/>
          </a:p>
        </p:txBody>
      </p:sp>
    </p:spTree>
  </p:cSld>
  <p:clrMapOvr>
    <a:masterClrMapping/>
  </p:clrMapOvr>
  <p:transition spd="med">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CA"/>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27"/>
          <p:cNvSpPr>
            <a:spLocks noGrp="1" noChangeArrowheads="1"/>
          </p:cNvSpPr>
          <p:nvPr>
            <p:ph type="sldNum" sz="quarter" idx="10"/>
          </p:nvPr>
        </p:nvSpPr>
        <p:spPr>
          <a:ln/>
        </p:spPr>
        <p:txBody>
          <a:bodyPr/>
          <a:lstStyle>
            <a:lvl1pPr>
              <a:defRPr/>
            </a:lvl1pPr>
          </a:lstStyle>
          <a:p>
            <a:pPr>
              <a:defRPr/>
            </a:pPr>
            <a:fld id="{C5DA35D7-AA10-4A26-A28E-6D432B85F0A4}" type="slidenum">
              <a:rPr lang="en-GB"/>
              <a:pPr>
                <a:defRPr/>
              </a:pPr>
              <a:t>‹#›</a:t>
            </a:fld>
            <a:endParaRPr lang="en-GB"/>
          </a:p>
        </p:txBody>
      </p:sp>
    </p:spTree>
  </p:cSld>
  <p:clrMapOvr>
    <a:masterClrMapping/>
  </p:clrMapOvr>
  <p:transition spd="med">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7"/>
          <p:cNvSpPr>
            <a:spLocks noGrp="1" noChangeArrowheads="1"/>
          </p:cNvSpPr>
          <p:nvPr>
            <p:ph type="sldNum" sz="quarter" idx="10"/>
          </p:nvPr>
        </p:nvSpPr>
        <p:spPr>
          <a:ln/>
        </p:spPr>
        <p:txBody>
          <a:bodyPr/>
          <a:lstStyle>
            <a:lvl1pPr>
              <a:defRPr/>
            </a:lvl1pPr>
          </a:lstStyle>
          <a:p>
            <a:pPr>
              <a:defRPr/>
            </a:pPr>
            <a:fld id="{6B062D54-673A-4B36-B2EF-BF38C5A7175A}" type="slidenum">
              <a:rPr lang="en-GB"/>
              <a:pPr>
                <a:defRPr/>
              </a:pPr>
              <a:t>‹#›</a:t>
            </a:fld>
            <a:endParaRPr lang="en-GB"/>
          </a:p>
        </p:txBody>
      </p:sp>
    </p:spTree>
  </p:cSld>
  <p:clrMapOvr>
    <a:masterClrMapping/>
  </p:clrMapOvr>
  <p:transition spd="med">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27"/>
          <p:cNvSpPr>
            <a:spLocks noGrp="1" noChangeArrowheads="1"/>
          </p:cNvSpPr>
          <p:nvPr>
            <p:ph type="sldNum" sz="quarter" idx="10"/>
          </p:nvPr>
        </p:nvSpPr>
        <p:spPr>
          <a:ln/>
        </p:spPr>
        <p:txBody>
          <a:bodyPr/>
          <a:lstStyle>
            <a:lvl1pPr>
              <a:defRPr/>
            </a:lvl1pPr>
          </a:lstStyle>
          <a:p>
            <a:pPr>
              <a:defRPr/>
            </a:pPr>
            <a:fld id="{B6B2847D-96D8-4B31-BA03-9B985425C061}" type="slidenum">
              <a:rPr lang="en-GB"/>
              <a:pPr>
                <a:defRPr/>
              </a:pPr>
              <a:t>‹#›</a:t>
            </a:fld>
            <a:endParaRPr lang="en-GB"/>
          </a:p>
        </p:txBody>
      </p:sp>
    </p:spTree>
  </p:cSld>
  <p:clrMapOvr>
    <a:masterClrMapping/>
  </p:clrMapOvr>
  <p:transition spd="med">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27"/>
          <p:cNvSpPr>
            <a:spLocks noGrp="1" noChangeArrowheads="1"/>
          </p:cNvSpPr>
          <p:nvPr>
            <p:ph type="sldNum" sz="quarter" idx="10"/>
          </p:nvPr>
        </p:nvSpPr>
        <p:spPr>
          <a:ln/>
        </p:spPr>
        <p:txBody>
          <a:bodyPr/>
          <a:lstStyle>
            <a:lvl1pPr>
              <a:defRPr/>
            </a:lvl1pPr>
          </a:lstStyle>
          <a:p>
            <a:pPr>
              <a:defRPr/>
            </a:pPr>
            <a:fld id="{1B5BEBBA-0194-4E7A-B8AE-51090F20D818}" type="slidenum">
              <a:rPr lang="en-GB"/>
              <a:pPr>
                <a:defRPr/>
              </a:pPr>
              <a:t>‹#›</a:t>
            </a:fld>
            <a:endParaRPr lang="en-GB"/>
          </a:p>
        </p:txBody>
      </p:sp>
    </p:spTree>
  </p:cSld>
  <p:clrMapOvr>
    <a:masterClrMapping/>
  </p:clrMapOvr>
  <p:transition spd="med">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CA"/>
          </a:p>
        </p:txBody>
      </p:sp>
      <p:sp>
        <p:nvSpPr>
          <p:cNvPr id="3" name="Rectangle 27"/>
          <p:cNvSpPr>
            <a:spLocks noGrp="1" noChangeArrowheads="1"/>
          </p:cNvSpPr>
          <p:nvPr>
            <p:ph type="sldNum" sz="quarter" idx="10"/>
          </p:nvPr>
        </p:nvSpPr>
        <p:spPr>
          <a:ln/>
        </p:spPr>
        <p:txBody>
          <a:bodyPr/>
          <a:lstStyle>
            <a:lvl1pPr>
              <a:defRPr/>
            </a:lvl1pPr>
          </a:lstStyle>
          <a:p>
            <a:pPr>
              <a:defRPr/>
            </a:pPr>
            <a:fld id="{7C83C0B9-C76B-417B-9DB4-F43F07E8DC56}" type="slidenum">
              <a:rPr lang="en-GB"/>
              <a:pPr>
                <a:defRPr/>
              </a:pPr>
              <a:t>‹#›</a:t>
            </a:fld>
            <a:endParaRPr lang="en-GB"/>
          </a:p>
        </p:txBody>
      </p:sp>
    </p:spTree>
  </p:cSld>
  <p:clrMapOvr>
    <a:masterClrMapping/>
  </p:clrMapOvr>
  <p:transition spd="med">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7"/>
          <p:cNvSpPr>
            <a:spLocks noGrp="1" noChangeArrowheads="1"/>
          </p:cNvSpPr>
          <p:nvPr>
            <p:ph type="sldNum" sz="quarter" idx="10"/>
          </p:nvPr>
        </p:nvSpPr>
        <p:spPr>
          <a:ln/>
        </p:spPr>
        <p:txBody>
          <a:bodyPr/>
          <a:lstStyle>
            <a:lvl1pPr>
              <a:defRPr/>
            </a:lvl1pPr>
          </a:lstStyle>
          <a:p>
            <a:pPr>
              <a:defRPr/>
            </a:pPr>
            <a:fld id="{D90DE1F2-EFA4-4EC0-BBFB-9E708AB39510}" type="slidenum">
              <a:rPr lang="en-GB"/>
              <a:pPr>
                <a:defRPr/>
              </a:pPr>
              <a:t>‹#›</a:t>
            </a:fld>
            <a:endParaRPr lang="en-GB"/>
          </a:p>
        </p:txBody>
      </p:sp>
    </p:spTree>
  </p:cSld>
  <p:clrMapOvr>
    <a:masterClrMapping/>
  </p:clrMapOvr>
  <p:transition spd="med">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7"/>
          <p:cNvSpPr>
            <a:spLocks noGrp="1" noChangeArrowheads="1"/>
          </p:cNvSpPr>
          <p:nvPr>
            <p:ph type="sldNum" sz="quarter" idx="10"/>
          </p:nvPr>
        </p:nvSpPr>
        <p:spPr>
          <a:ln/>
        </p:spPr>
        <p:txBody>
          <a:bodyPr/>
          <a:lstStyle>
            <a:lvl1pPr>
              <a:defRPr/>
            </a:lvl1pPr>
          </a:lstStyle>
          <a:p>
            <a:pPr>
              <a:defRPr/>
            </a:pPr>
            <a:fld id="{4C722023-FB78-42C9-BBD8-36D028267DCC}" type="slidenum">
              <a:rPr lang="en-GB"/>
              <a:pPr>
                <a:defRPr/>
              </a:pPr>
              <a:t>‹#›</a:t>
            </a:fld>
            <a:endParaRPr lang="en-GB"/>
          </a:p>
        </p:txBody>
      </p:sp>
    </p:spTree>
  </p:cSld>
  <p:clrMapOvr>
    <a:masterClrMapping/>
  </p:clrMapOvr>
  <p:transition spd="med">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7"/>
          <p:cNvSpPr>
            <a:spLocks noGrp="1" noChangeArrowheads="1"/>
          </p:cNvSpPr>
          <p:nvPr>
            <p:ph type="sldNum" sz="quarter" idx="10"/>
          </p:nvPr>
        </p:nvSpPr>
        <p:spPr>
          <a:ln/>
        </p:spPr>
        <p:txBody>
          <a:bodyPr/>
          <a:lstStyle>
            <a:lvl1pPr>
              <a:defRPr/>
            </a:lvl1pPr>
          </a:lstStyle>
          <a:p>
            <a:pPr>
              <a:defRPr/>
            </a:pPr>
            <a:fld id="{B40C8C04-1229-435E-A32D-904B19565FFD}" type="slidenum">
              <a:rPr lang="en-GB"/>
              <a:pPr>
                <a:defRPr/>
              </a:pPr>
              <a:t>‹#›</a:t>
            </a:fld>
            <a:endParaRPr lang="en-GB"/>
          </a:p>
        </p:txBody>
      </p:sp>
    </p:spTree>
  </p:cSld>
  <p:clrMapOvr>
    <a:masterClrMapping/>
  </p:clrMapOvr>
  <p:transition spd="med">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27"/>
          <p:cNvSpPr>
            <a:spLocks noGrp="1" noChangeArrowheads="1"/>
          </p:cNvSpPr>
          <p:nvPr>
            <p:ph type="sldNum" sz="quarter" idx="10"/>
          </p:nvPr>
        </p:nvSpPr>
        <p:spPr>
          <a:ln/>
        </p:spPr>
        <p:txBody>
          <a:bodyPr/>
          <a:lstStyle>
            <a:lvl1pPr>
              <a:defRPr/>
            </a:lvl1pPr>
          </a:lstStyle>
          <a:p>
            <a:pPr>
              <a:defRPr/>
            </a:pPr>
            <a:fld id="{B802736D-15CE-4467-9277-82F2FF27934D}" type="slidenum">
              <a:rPr lang="en-GB"/>
              <a:pPr>
                <a:defRPr/>
              </a:pPr>
              <a:t>‹#›</a:t>
            </a:fld>
            <a:endParaRPr lang="en-GB"/>
          </a:p>
        </p:txBody>
      </p:sp>
    </p:spTree>
  </p:cSld>
  <p:clrMapOvr>
    <a:masterClrMapping/>
  </p:clrMapOvr>
  <p:transition spd="med">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27"/>
          <p:cNvSpPr>
            <a:spLocks noGrp="1" noChangeArrowheads="1"/>
          </p:cNvSpPr>
          <p:nvPr>
            <p:ph type="sldNum" sz="quarter" idx="10"/>
          </p:nvPr>
        </p:nvSpPr>
        <p:spPr>
          <a:ln/>
        </p:spPr>
        <p:txBody>
          <a:bodyPr/>
          <a:lstStyle>
            <a:lvl1pPr>
              <a:defRPr/>
            </a:lvl1pPr>
          </a:lstStyle>
          <a:p>
            <a:pPr>
              <a:defRPr/>
            </a:pPr>
            <a:fld id="{EA912A52-8637-48A3-88AA-B0ABBAEAFA62}" type="slidenum">
              <a:rPr lang="en-GB"/>
              <a:pPr>
                <a:defRPr/>
              </a:pPr>
              <a:t>‹#›</a:t>
            </a:fld>
            <a:endParaRPr lang="en-GB"/>
          </a:p>
        </p:txBody>
      </p:sp>
    </p:spTree>
  </p:cSld>
  <p:clrMapOvr>
    <a:masterClrMapping/>
  </p:clrMapOvr>
  <p:transition spd="med">
    <p:circl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3" name="Rectangle 27"/>
          <p:cNvSpPr>
            <a:spLocks noGrp="1" noChangeArrowheads="1"/>
          </p:cNvSpPr>
          <p:nvPr>
            <p:ph type="sldNum" sz="quarter" idx="10"/>
          </p:nvPr>
        </p:nvSpPr>
        <p:spPr>
          <a:ln/>
        </p:spPr>
        <p:txBody>
          <a:bodyPr/>
          <a:lstStyle>
            <a:lvl1pPr>
              <a:defRPr/>
            </a:lvl1pPr>
          </a:lstStyle>
          <a:p>
            <a:pPr>
              <a:defRPr/>
            </a:pPr>
            <a:fld id="{5FA7A35A-7BC6-484F-AE10-57A673D9F241}" type="slidenum">
              <a:rPr lang="en-GB"/>
              <a:pPr>
                <a:defRPr/>
              </a:pPr>
              <a:t>‹#›</a:t>
            </a:fld>
            <a:endParaRPr lang="en-GB"/>
          </a:p>
        </p:txBody>
      </p:sp>
    </p:spTree>
  </p:cSld>
  <p:clrMapOvr>
    <a:masterClrMapping/>
  </p:clrMapOvr>
  <p:transition spd="med">
    <p:circl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46275"/>
                <a:invGamma/>
              </a:schemeClr>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858000"/>
            <a:chOff x="0" y="0"/>
            <a:chExt cx="5760" cy="4320"/>
          </a:xfrm>
        </p:grpSpPr>
        <p:sp>
          <p:nvSpPr>
            <p:cNvPr id="61443"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en-CA">
                <a:latin typeface="Monotype Sorts" pitchFamily="2" charset="2"/>
                <a:cs typeface="+mn-cs"/>
              </a:endParaRPr>
            </a:p>
          </p:txBody>
        </p:sp>
        <p:sp>
          <p:nvSpPr>
            <p:cNvPr id="61444"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pPr>
                <a:defRPr/>
              </a:pPr>
              <a:endParaRPr lang="en-CA">
                <a:latin typeface="Monotype Sorts" pitchFamily="2" charset="2"/>
                <a:cs typeface="+mn-cs"/>
              </a:endParaRPr>
            </a:p>
          </p:txBody>
        </p:sp>
      </p:grpSp>
      <p:sp>
        <p:nvSpPr>
          <p:cNvPr id="61445" name="Freeform 5"/>
          <p:cNvSpPr>
            <a:spLocks/>
          </p:cNvSpPr>
          <p:nvPr/>
        </p:nvSpPr>
        <p:spPr bwMode="hidden">
          <a:xfrm>
            <a:off x="6248400" y="626268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pPr>
              <a:defRPr/>
            </a:pPr>
            <a:endParaRPr lang="en-CA">
              <a:latin typeface="Monotype Sorts" pitchFamily="2" charset="2"/>
              <a:cs typeface="+mn-cs"/>
            </a:endParaRPr>
          </a:p>
        </p:txBody>
      </p:sp>
      <p:grpSp>
        <p:nvGrpSpPr>
          <p:cNvPr id="4100" name="Group 6"/>
          <p:cNvGrpSpPr>
            <a:grpSpLocks/>
          </p:cNvGrpSpPr>
          <p:nvPr/>
        </p:nvGrpSpPr>
        <p:grpSpPr bwMode="auto">
          <a:xfrm>
            <a:off x="0" y="6019800"/>
            <a:ext cx="7848600" cy="857250"/>
            <a:chOff x="0" y="3792"/>
            <a:chExt cx="4944" cy="540"/>
          </a:xfrm>
        </p:grpSpPr>
        <p:sp>
          <p:nvSpPr>
            <p:cNvPr id="61447"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pPr>
                <a:defRPr/>
              </a:pPr>
              <a:endParaRPr lang="en-CA">
                <a:latin typeface="Monotype Sorts" pitchFamily="2" charset="2"/>
                <a:cs typeface="+mn-cs"/>
              </a:endParaRPr>
            </a:p>
          </p:txBody>
        </p:sp>
        <p:grpSp>
          <p:nvGrpSpPr>
            <p:cNvPr id="4110" name="Group 8"/>
            <p:cNvGrpSpPr>
              <a:grpSpLocks/>
            </p:cNvGrpSpPr>
            <p:nvPr userDrawn="1"/>
          </p:nvGrpSpPr>
          <p:grpSpPr bwMode="auto">
            <a:xfrm>
              <a:off x="2486" y="3792"/>
              <a:ext cx="2458" cy="540"/>
              <a:chOff x="2486" y="3792"/>
              <a:chExt cx="2458" cy="540"/>
            </a:xfrm>
          </p:grpSpPr>
          <p:sp>
            <p:nvSpPr>
              <p:cNvPr id="61449" name="Freeform 9"/>
              <p:cNvSpPr>
                <a:spLocks/>
              </p:cNvSpPr>
              <p:nvPr userDrawn="1"/>
            </p:nvSpPr>
            <p:spPr bwMode="ltGray">
              <a:xfrm>
                <a:off x="3948" y="3799"/>
                <a:ext cx="996" cy="533"/>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612" y="533"/>
                  </a:cxn>
                  <a:cxn ang="0">
                    <a:pos x="996" y="529"/>
                  </a:cxn>
                  <a:cxn ang="0">
                    <a:pos x="828" y="473"/>
                  </a:cxn>
                  <a:cxn ang="0">
                    <a:pos x="636" y="373"/>
                  </a:cxn>
                </a:cxnLst>
                <a:rect l="0" t="0" r="r" b="b"/>
                <a:pathLst>
                  <a:path w="996" h="533">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612" y="533"/>
                    </a:lnTo>
                    <a:lnTo>
                      <a:pt x="996" y="529"/>
                    </a:lnTo>
                    <a:lnTo>
                      <a:pt x="828" y="473"/>
                    </a:lnTo>
                    <a:lnTo>
                      <a:pt x="636" y="373"/>
                    </a:lnTo>
                    <a:close/>
                  </a:path>
                </a:pathLst>
              </a:custGeom>
              <a:solidFill>
                <a:schemeClr val="bg2"/>
              </a:solidFill>
              <a:ln w="9525">
                <a:noFill/>
                <a:round/>
                <a:headEnd/>
                <a:tailEnd/>
              </a:ln>
            </p:spPr>
            <p:txBody>
              <a:bodyPr/>
              <a:lstStyle/>
              <a:p>
                <a:pPr>
                  <a:defRPr/>
                </a:pPr>
                <a:endParaRPr lang="en-CA">
                  <a:latin typeface="Monotype Sorts" pitchFamily="2" charset="2"/>
                  <a:cs typeface="+mn-cs"/>
                </a:endParaRPr>
              </a:p>
            </p:txBody>
          </p:sp>
          <p:sp>
            <p:nvSpPr>
              <p:cNvPr id="61450"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pPr>
                  <a:defRPr/>
                </a:pPr>
                <a:endParaRPr lang="en-CA">
                  <a:latin typeface="Monotype Sorts" pitchFamily="2" charset="2"/>
                  <a:cs typeface="+mn-cs"/>
                </a:endParaRPr>
              </a:p>
            </p:txBody>
          </p:sp>
          <p:sp>
            <p:nvSpPr>
              <p:cNvPr id="61451"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pPr>
                  <a:defRPr/>
                </a:pPr>
                <a:endParaRPr lang="en-CA">
                  <a:latin typeface="Monotype Sorts" pitchFamily="2" charset="2"/>
                  <a:cs typeface="+mn-cs"/>
                </a:endParaRPr>
              </a:p>
            </p:txBody>
          </p:sp>
          <p:sp>
            <p:nvSpPr>
              <p:cNvPr id="61452"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pPr>
                  <a:defRPr/>
                </a:pPr>
                <a:endParaRPr lang="en-CA">
                  <a:latin typeface="Monotype Sorts" pitchFamily="2" charset="2"/>
                  <a:cs typeface="+mn-cs"/>
                </a:endParaRPr>
              </a:p>
            </p:txBody>
          </p:sp>
          <p:sp>
            <p:nvSpPr>
              <p:cNvPr id="61453"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pPr>
                  <a:defRPr/>
                </a:pPr>
                <a:endParaRPr lang="en-CA">
                  <a:latin typeface="Monotype Sorts" pitchFamily="2" charset="2"/>
                  <a:cs typeface="+mn-cs"/>
                </a:endParaRPr>
              </a:p>
            </p:txBody>
          </p:sp>
        </p:grpSp>
        <p:sp>
          <p:nvSpPr>
            <p:cNvPr id="61454"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pPr>
                <a:defRPr/>
              </a:pPr>
              <a:endParaRPr lang="en-CA">
                <a:latin typeface="Monotype Sorts" pitchFamily="2" charset="2"/>
                <a:cs typeface="+mn-cs"/>
              </a:endParaRPr>
            </a:p>
          </p:txBody>
        </p:sp>
      </p:grpSp>
      <p:grpSp>
        <p:nvGrpSpPr>
          <p:cNvPr id="4101" name="Group 15"/>
          <p:cNvGrpSpPr>
            <a:grpSpLocks/>
          </p:cNvGrpSpPr>
          <p:nvPr/>
        </p:nvGrpSpPr>
        <p:grpSpPr bwMode="auto">
          <a:xfrm>
            <a:off x="627063" y="6021388"/>
            <a:ext cx="5684837" cy="849312"/>
            <a:chOff x="395" y="3793"/>
            <a:chExt cx="3581" cy="535"/>
          </a:xfrm>
        </p:grpSpPr>
        <p:sp>
          <p:nvSpPr>
            <p:cNvPr id="61456" name="Freeform 16"/>
            <p:cNvSpPr>
              <a:spLocks/>
            </p:cNvSpPr>
            <p:nvPr/>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pPr>
                <a:defRPr/>
              </a:pPr>
              <a:endParaRPr lang="en-CA">
                <a:latin typeface="Monotype Sorts" pitchFamily="2" charset="2"/>
                <a:cs typeface="+mn-cs"/>
              </a:endParaRPr>
            </a:p>
          </p:txBody>
        </p:sp>
        <p:sp>
          <p:nvSpPr>
            <p:cNvPr id="61457" name="Freeform 17"/>
            <p:cNvSpPr>
              <a:spLocks/>
            </p:cNvSpPr>
            <p:nvPr/>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pPr>
                <a:defRPr/>
              </a:pPr>
              <a:endParaRPr lang="en-CA">
                <a:latin typeface="Monotype Sorts" pitchFamily="2" charset="2"/>
                <a:cs typeface="+mn-cs"/>
              </a:endParaRPr>
            </a:p>
          </p:txBody>
        </p:sp>
        <p:sp>
          <p:nvSpPr>
            <p:cNvPr id="61458" name="Freeform 18"/>
            <p:cNvSpPr>
              <a:spLocks/>
            </p:cNvSpPr>
            <p:nvPr/>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pPr>
                <a:defRPr/>
              </a:pPr>
              <a:endParaRPr lang="en-CA">
                <a:latin typeface="Monotype Sorts" pitchFamily="2" charset="2"/>
                <a:cs typeface="+mn-cs"/>
              </a:endParaRPr>
            </a:p>
          </p:txBody>
        </p:sp>
        <p:sp>
          <p:nvSpPr>
            <p:cNvPr id="61459" name="Freeform 19"/>
            <p:cNvSpPr>
              <a:spLocks/>
            </p:cNvSpPr>
            <p:nvPr/>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pPr>
                <a:defRPr/>
              </a:pPr>
              <a:endParaRPr lang="en-CA">
                <a:latin typeface="Monotype Sorts" pitchFamily="2" charset="2"/>
                <a:cs typeface="+mn-cs"/>
              </a:endParaRPr>
            </a:p>
          </p:txBody>
        </p:sp>
        <p:sp>
          <p:nvSpPr>
            <p:cNvPr id="61460" name="Freeform 20"/>
            <p:cNvSpPr>
              <a:spLocks/>
            </p:cNvSpPr>
            <p:nvPr/>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pPr>
                <a:defRPr/>
              </a:pPr>
              <a:endParaRPr lang="en-CA">
                <a:latin typeface="Monotype Sorts" pitchFamily="2" charset="2"/>
                <a:cs typeface="+mn-cs"/>
              </a:endParaRPr>
            </a:p>
          </p:txBody>
        </p:sp>
        <p:sp>
          <p:nvSpPr>
            <p:cNvPr id="61461" name="Freeform 21"/>
            <p:cNvSpPr>
              <a:spLocks/>
            </p:cNvSpPr>
            <p:nvPr/>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pPr>
                <a:defRPr/>
              </a:pPr>
              <a:endParaRPr lang="en-CA">
                <a:latin typeface="Monotype Sorts" pitchFamily="2" charset="2"/>
                <a:cs typeface="+mn-cs"/>
              </a:endParaRPr>
            </a:p>
          </p:txBody>
        </p:sp>
      </p:grpSp>
      <p:sp>
        <p:nvSpPr>
          <p:cNvPr id="61467" name="Rectangle 27"/>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Times New Roman" pitchFamily="18" charset="0"/>
                <a:cs typeface="+mn-cs"/>
              </a:defRPr>
            </a:lvl1pPr>
          </a:lstStyle>
          <a:p>
            <a:pPr>
              <a:defRPr/>
            </a:pPr>
            <a:fld id="{98DE5C73-F046-4034-88EA-AD796CFEA5CF}" type="slidenum">
              <a:rPr lang="en-GB"/>
              <a:pPr>
                <a:defRPr/>
              </a:pPr>
              <a:t>‹#›</a:t>
            </a:fld>
            <a:endParaRPr lang="en-GB"/>
          </a:p>
        </p:txBody>
      </p:sp>
    </p:spTree>
  </p:cSld>
  <p:clrMap bg1="dk2" tx1="lt1" bg2="dk1" tx2="lt2" accent1="accent1" accent2="accent2" accent3="accent3" accent4="accent4" accent5="accent5" accent6="accent6" hlink="hlink" folHlink="folHlink"/>
  <p:sldLayoutIdLst>
    <p:sldLayoutId id="2147483834"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 id="2147483833" r:id="rId12"/>
  </p:sldLayoutIdLst>
  <p:transition spd="med">
    <p:circle/>
  </p:transition>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tx2"/>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lr>
          <a:schemeClr val="tx2"/>
        </a:buClr>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lr>
          <a:schemeClr val="tx2"/>
        </a:buClr>
        <a:buChar char="•"/>
        <a:defRPr sz="2000">
          <a:solidFill>
            <a:schemeClr val="tx1"/>
          </a:solidFill>
          <a:latin typeface="+mn-lt"/>
        </a:defRPr>
      </a:lvl5pPr>
      <a:lvl6pPr marL="2514600" indent="-228600" algn="l" rtl="0" fontAlgn="base">
        <a:spcBef>
          <a:spcPct val="20000"/>
        </a:spcBef>
        <a:spcAft>
          <a:spcPct val="0"/>
        </a:spcAft>
        <a:buClr>
          <a:schemeClr val="tx2"/>
        </a:buClr>
        <a:buChar char="•"/>
        <a:defRPr sz="2000">
          <a:solidFill>
            <a:schemeClr val="tx1"/>
          </a:solidFill>
          <a:latin typeface="+mn-lt"/>
        </a:defRPr>
      </a:lvl6pPr>
      <a:lvl7pPr marL="2971800" indent="-228600" algn="l" rtl="0" fontAlgn="base">
        <a:spcBef>
          <a:spcPct val="20000"/>
        </a:spcBef>
        <a:spcAft>
          <a:spcPct val="0"/>
        </a:spcAft>
        <a:buClr>
          <a:schemeClr val="tx2"/>
        </a:buClr>
        <a:buChar char="•"/>
        <a:defRPr sz="2000">
          <a:solidFill>
            <a:schemeClr val="tx1"/>
          </a:solidFill>
          <a:latin typeface="+mn-lt"/>
        </a:defRPr>
      </a:lvl7pPr>
      <a:lvl8pPr marL="3429000" indent="-228600" algn="l" rtl="0" fontAlgn="base">
        <a:spcBef>
          <a:spcPct val="20000"/>
        </a:spcBef>
        <a:spcAft>
          <a:spcPct val="0"/>
        </a:spcAft>
        <a:buClr>
          <a:schemeClr val="tx2"/>
        </a:buClr>
        <a:buChar char="•"/>
        <a:defRPr sz="2000">
          <a:solidFill>
            <a:schemeClr val="tx1"/>
          </a:solidFill>
          <a:latin typeface="+mn-lt"/>
        </a:defRPr>
      </a:lvl8pPr>
      <a:lvl9pPr marL="3886200" indent="-228600" algn="l" rtl="0" fontAlgn="base">
        <a:spcBef>
          <a:spcPct val="20000"/>
        </a:spcBef>
        <a:spcAft>
          <a:spcPct val="0"/>
        </a:spcAft>
        <a:buClr>
          <a:schemeClr val="tx2"/>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4.xml"/><Relationship Id="rId1" Type="http://schemas.openxmlformats.org/officeDocument/2006/relationships/vmlDrawing" Target="../drawings/vmlDrawing1.vml"/><Relationship Id="rId5" Type="http://schemas.openxmlformats.org/officeDocument/2006/relationships/chart" Target="../charts/chart1.xml"/><Relationship Id="rId4" Type="http://schemas.openxmlformats.org/officeDocument/2006/relationships/oleObject" Target="../embeddings/Microsoft_Office_Excel_97-2003_Worksheet1.xls"/></Relationships>
</file>

<file path=ppt/slides/_rels/slide10.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oleObject" Target="../embeddings/Microsoft_Office_Excel_97-2003_Worksheet2.xls"/><Relationship Id="rId7"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10.jpeg"/><Relationship Id="rId5" Type="http://schemas.openxmlformats.org/officeDocument/2006/relationships/chart" Target="../charts/chart4.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chart" Target="../charts/chart5.xml"/><Relationship Id="rId7"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chart" Target="../charts/chart6.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oleObject" Target="../embeddings/Microsoft_Office_Excel_97-2003_Worksheet3.xls"/><Relationship Id="rId7" Type="http://schemas.openxmlformats.org/officeDocument/2006/relationships/image" Target="../media/image16.jpeg"/><Relationship Id="rId2" Type="http://schemas.openxmlformats.org/officeDocument/2006/relationships/slideLayout" Target="../slideLayouts/slideLayout12.xml"/><Relationship Id="rId1" Type="http://schemas.openxmlformats.org/officeDocument/2006/relationships/vmlDrawing" Target="../drawings/vmlDrawing3.vml"/><Relationship Id="rId6" Type="http://schemas.openxmlformats.org/officeDocument/2006/relationships/image" Target="../media/image15.jpeg"/><Relationship Id="rId5" Type="http://schemas.openxmlformats.org/officeDocument/2006/relationships/chart" Target="../charts/chart7.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4.xml"/><Relationship Id="rId1" Type="http://schemas.openxmlformats.org/officeDocument/2006/relationships/vmlDrawing" Target="../drawings/vmlDrawing4.vml"/><Relationship Id="rId5" Type="http://schemas.openxmlformats.org/officeDocument/2006/relationships/chart" Target="../charts/chart8.xml"/><Relationship Id="rId4" Type="http://schemas.openxmlformats.org/officeDocument/2006/relationships/oleObject" Target="../embeddings/Microsoft_Office_Excel_97-2003_Worksheet4.xls"/></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chart" Target="../charts/chart9.xml"/><Relationship Id="rId1" Type="http://schemas.openxmlformats.org/officeDocument/2006/relationships/slideLayout" Target="../slideLayouts/slideLayout2.xml"/><Relationship Id="rId4" Type="http://schemas.openxmlformats.org/officeDocument/2006/relationships/chart" Target="../charts/chart10.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Microsoft_Office_Excel_97-2003_Worksheet5.xls"/><Relationship Id="rId7" Type="http://schemas.openxmlformats.org/officeDocument/2006/relationships/chart" Target="../charts/chart11.xml"/><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3.png"/><Relationship Id="rId5" Type="http://schemas.openxmlformats.org/officeDocument/2006/relationships/image" Target="../media/image20.png"/><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3" Type="http://schemas.openxmlformats.org/officeDocument/2006/relationships/chart" Target="../charts/chart12.xml"/><Relationship Id="rId7" Type="http://schemas.openxmlformats.org/officeDocument/2006/relationships/chart" Target="../charts/chart1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2.png"/><Relationship Id="rId4" Type="http://schemas.openxmlformats.org/officeDocument/2006/relationships/image" Target="../media/image21.jpeg"/></Relationships>
</file>

<file path=ppt/slides/_rels/slide20.xml.rels><?xml version="1.0" encoding="UTF-8" standalone="yes"?>
<Relationships xmlns="http://schemas.openxmlformats.org/package/2006/relationships"><Relationship Id="rId3" Type="http://schemas.openxmlformats.org/officeDocument/2006/relationships/oleObject" Target="../embeddings/Microsoft_Office_Excel_97-2003_Worksheet6.xls"/><Relationship Id="rId7" Type="http://schemas.openxmlformats.org/officeDocument/2006/relationships/chart" Target="../charts/chart14.xml"/><Relationship Id="rId2" Type="http://schemas.openxmlformats.org/officeDocument/2006/relationships/slideLayout" Target="../slideLayouts/slideLayout12.xml"/><Relationship Id="rId1" Type="http://schemas.openxmlformats.org/officeDocument/2006/relationships/vmlDrawing" Target="../drawings/vmlDrawing6.v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endParaRPr lang="en-CA"/>
          </a:p>
        </p:txBody>
      </p:sp>
      <p:pic>
        <p:nvPicPr>
          <p:cNvPr id="69634" name="Picture 2" descr="G:\!Workgrp\Silv Practices\Jacques\Photographs\DHW-Headwaters\DHW-011 Tete Jaune Rest Area.jpg"/>
          <p:cNvPicPr>
            <a:picLocks noChangeAspect="1" noChangeArrowheads="1"/>
          </p:cNvPicPr>
          <p:nvPr/>
        </p:nvPicPr>
        <p:blipFill>
          <a:blip r:embed="rId2" cstate="print"/>
          <a:srcRect r="8838"/>
          <a:stretch>
            <a:fillRect/>
          </a:stretch>
        </p:blipFill>
        <p:spPr bwMode="auto">
          <a:xfrm>
            <a:off x="0" y="-1"/>
            <a:ext cx="9144000" cy="6858001"/>
          </a:xfrm>
          <a:prstGeom prst="rect">
            <a:avLst/>
          </a:prstGeom>
          <a:noFill/>
        </p:spPr>
      </p:pic>
      <p:sp>
        <p:nvSpPr>
          <p:cNvPr id="5" name="Rectangle 4"/>
          <p:cNvSpPr>
            <a:spLocks noChangeArrowheads="1"/>
          </p:cNvSpPr>
          <p:nvPr/>
        </p:nvSpPr>
        <p:spPr bwMode="auto">
          <a:xfrm>
            <a:off x="0" y="620688"/>
            <a:ext cx="9144000" cy="1143000"/>
          </a:xfrm>
          <a:prstGeom prst="rect">
            <a:avLst/>
          </a:prstGeom>
          <a:noFill/>
          <a:ln w="9525">
            <a:noFill/>
            <a:miter lim="800000"/>
            <a:headEnd/>
            <a:tailEnd/>
          </a:ln>
          <a:effectLst/>
        </p:spPr>
        <p:txBody>
          <a:bodyPr/>
          <a:lstStyle/>
          <a:p>
            <a:pPr algn="ctr">
              <a:defRPr/>
            </a:pPr>
            <a:r>
              <a:rPr lang="en-CA" sz="4400" b="1" dirty="0">
                <a:solidFill>
                  <a:srgbClr val="FFC000"/>
                </a:solidFill>
                <a:effectLst>
                  <a:outerShdw blurRad="38100" dist="38100" dir="2700000" algn="tl">
                    <a:srgbClr val="000000"/>
                  </a:outerShdw>
                </a:effectLst>
                <a:latin typeface="Times New Roman" pitchFamily="18" charset="0"/>
                <a:cs typeface="+mn-cs"/>
              </a:rPr>
              <a:t>A Snapshot in Time</a:t>
            </a:r>
          </a:p>
        </p:txBody>
      </p:sp>
      <p:sp>
        <p:nvSpPr>
          <p:cNvPr id="6" name="Rectangle 6"/>
          <p:cNvSpPr>
            <a:spLocks noChangeArrowheads="1"/>
          </p:cNvSpPr>
          <p:nvPr/>
        </p:nvSpPr>
        <p:spPr bwMode="auto">
          <a:xfrm>
            <a:off x="0" y="2564904"/>
            <a:ext cx="9144000" cy="1584176"/>
          </a:xfrm>
          <a:prstGeom prst="rect">
            <a:avLst/>
          </a:prstGeom>
          <a:noFill/>
          <a:ln w="9525">
            <a:noFill/>
            <a:miter lim="800000"/>
            <a:headEnd/>
            <a:tailEnd/>
          </a:ln>
          <a:effectLst/>
        </p:spPr>
        <p:txBody>
          <a:bodyPr/>
          <a:lstStyle/>
          <a:p>
            <a:pPr marL="342900" indent="-342900" algn="ctr">
              <a:lnSpc>
                <a:spcPct val="90000"/>
              </a:lnSpc>
              <a:spcBef>
                <a:spcPct val="20000"/>
              </a:spcBef>
              <a:buClr>
                <a:schemeClr val="tx2"/>
              </a:buClr>
              <a:defRPr/>
            </a:pPr>
            <a:endParaRPr lang="en-CA" sz="800" b="1" dirty="0">
              <a:effectLst>
                <a:outerShdw blurRad="38100" dist="38100" dir="2700000" algn="tl">
                  <a:srgbClr val="000000"/>
                </a:outerShdw>
              </a:effectLst>
              <a:latin typeface="Arial" charset="0"/>
              <a:cs typeface="+mn-cs"/>
            </a:endParaRPr>
          </a:p>
          <a:p>
            <a:pPr marL="342900" indent="-342900" algn="ctr">
              <a:lnSpc>
                <a:spcPct val="90000"/>
              </a:lnSpc>
              <a:spcBef>
                <a:spcPct val="20000"/>
              </a:spcBef>
              <a:buClr>
                <a:schemeClr val="tx2"/>
              </a:buClr>
              <a:defRPr/>
            </a:pPr>
            <a:r>
              <a:rPr lang="en-CA" b="1" dirty="0">
                <a:effectLst>
                  <a:outerShdw blurRad="38100" dist="38100" dir="2700000" algn="tl">
                    <a:srgbClr val="000000"/>
                  </a:outerShdw>
                </a:effectLst>
                <a:latin typeface="Arial" charset="0"/>
                <a:cs typeface="+mn-cs"/>
              </a:rPr>
              <a:t>Prepared for</a:t>
            </a:r>
            <a:r>
              <a:rPr lang="en-CA" b="1" dirty="0" smtClean="0">
                <a:effectLst>
                  <a:outerShdw blurRad="38100" dist="38100" dir="2700000" algn="tl">
                    <a:srgbClr val="000000"/>
                  </a:outerShdw>
                </a:effectLst>
                <a:latin typeface="Arial" charset="0"/>
                <a:cs typeface="+mn-cs"/>
              </a:rPr>
              <a:t>:</a:t>
            </a:r>
            <a:endParaRPr lang="en-CA" sz="800" b="1" dirty="0">
              <a:effectLst>
                <a:outerShdw blurRad="38100" dist="38100" dir="2700000" algn="tl">
                  <a:srgbClr val="000000"/>
                </a:outerShdw>
              </a:effectLst>
              <a:latin typeface="Arial" charset="0"/>
              <a:cs typeface="+mn-cs"/>
            </a:endParaRPr>
          </a:p>
          <a:p>
            <a:pPr marL="342900" indent="-342900" algn="ctr">
              <a:lnSpc>
                <a:spcPct val="90000"/>
              </a:lnSpc>
              <a:spcBef>
                <a:spcPct val="20000"/>
              </a:spcBef>
              <a:buClr>
                <a:schemeClr val="tx2"/>
              </a:buClr>
              <a:defRPr/>
            </a:pPr>
            <a:r>
              <a:rPr lang="en-CA" b="1" dirty="0" smtClean="0">
                <a:effectLst>
                  <a:outerShdw blurRad="38100" dist="38100" dir="2700000" algn="tl">
                    <a:srgbClr val="000000"/>
                  </a:outerShdw>
                </a:effectLst>
                <a:latin typeface="Arial" charset="0"/>
                <a:cs typeface="+mn-cs"/>
              </a:rPr>
              <a:t>Prince George FREP Overview</a:t>
            </a:r>
          </a:p>
          <a:p>
            <a:pPr marL="342900" indent="-342900" algn="ctr">
              <a:lnSpc>
                <a:spcPct val="90000"/>
              </a:lnSpc>
              <a:spcBef>
                <a:spcPct val="20000"/>
              </a:spcBef>
              <a:buClr>
                <a:schemeClr val="tx2"/>
              </a:buClr>
              <a:defRPr/>
            </a:pPr>
            <a:r>
              <a:rPr lang="en-CA" b="1" dirty="0" smtClean="0">
                <a:effectLst>
                  <a:outerShdw blurRad="38100" dist="38100" dir="2700000" algn="tl">
                    <a:srgbClr val="000000"/>
                  </a:outerShdw>
                </a:effectLst>
                <a:latin typeface="Arial" charset="0"/>
                <a:cs typeface="+mn-cs"/>
              </a:rPr>
              <a:t>October 16</a:t>
            </a:r>
            <a:r>
              <a:rPr lang="en-CA" b="1" baseline="30000" dirty="0" smtClean="0">
                <a:effectLst>
                  <a:outerShdw blurRad="38100" dist="38100" dir="2700000" algn="tl">
                    <a:srgbClr val="000000"/>
                  </a:outerShdw>
                </a:effectLst>
                <a:latin typeface="Arial" charset="0"/>
                <a:cs typeface="+mn-cs"/>
              </a:rPr>
              <a:t>th</a:t>
            </a:r>
            <a:r>
              <a:rPr lang="en-CA" b="1" dirty="0" smtClean="0">
                <a:effectLst>
                  <a:outerShdw blurRad="38100" dist="38100" dir="2700000" algn="tl">
                    <a:srgbClr val="000000"/>
                  </a:outerShdw>
                </a:effectLst>
                <a:latin typeface="Arial" charset="0"/>
                <a:cs typeface="+mn-cs"/>
              </a:rPr>
              <a:t> 2012 </a:t>
            </a:r>
            <a:endParaRPr lang="en-CA" b="1" dirty="0">
              <a:effectLst>
                <a:outerShdw blurRad="38100" dist="38100" dir="2700000" algn="tl">
                  <a:srgbClr val="000000"/>
                </a:outerShdw>
              </a:effectLst>
              <a:latin typeface="Arial" charset="0"/>
              <a:cs typeface="+mn-cs"/>
            </a:endParaRPr>
          </a:p>
          <a:p>
            <a:pPr marL="342900" indent="-342900" algn="ctr">
              <a:lnSpc>
                <a:spcPct val="90000"/>
              </a:lnSpc>
              <a:spcBef>
                <a:spcPct val="20000"/>
              </a:spcBef>
              <a:buClr>
                <a:schemeClr val="tx2"/>
              </a:buClr>
              <a:defRPr/>
            </a:pPr>
            <a:endParaRPr lang="en-CA" sz="2400" b="1" dirty="0">
              <a:effectLst>
                <a:outerShdw blurRad="38100" dist="38100" dir="2700000" algn="tl">
                  <a:srgbClr val="000000"/>
                </a:outerShdw>
              </a:effectLst>
              <a:latin typeface="Arial" charset="0"/>
              <a:cs typeface="+mn-cs"/>
            </a:endParaRPr>
          </a:p>
        </p:txBody>
      </p:sp>
      <p:sp>
        <p:nvSpPr>
          <p:cNvPr id="7" name="Rectangle 6"/>
          <p:cNvSpPr/>
          <p:nvPr/>
        </p:nvSpPr>
        <p:spPr>
          <a:xfrm>
            <a:off x="2286000" y="4869160"/>
            <a:ext cx="4572000" cy="1569660"/>
          </a:xfrm>
          <a:prstGeom prst="rect">
            <a:avLst/>
          </a:prstGeom>
        </p:spPr>
        <p:txBody>
          <a:bodyPr>
            <a:spAutoFit/>
          </a:bodyPr>
          <a:lstStyle/>
          <a:p>
            <a:pPr algn="ctr"/>
            <a:r>
              <a:rPr lang="en-GB" sz="1200" b="1" dirty="0" smtClean="0">
                <a:solidFill>
                  <a:srgbClr val="FFFFFF"/>
                </a:solidFill>
                <a:effectLst>
                  <a:outerShdw blurRad="38100" dist="38100" dir="2700000" algn="tl">
                    <a:srgbClr val="000000">
                      <a:alpha val="43137"/>
                    </a:srgbClr>
                  </a:outerShdw>
                </a:effectLst>
                <a:latin typeface="Arial" charset="0"/>
              </a:rPr>
              <a:t>Jacques Marc RFT</a:t>
            </a:r>
          </a:p>
          <a:p>
            <a:pPr algn="ctr"/>
            <a:r>
              <a:rPr lang="en-GB" sz="1200" b="1" dirty="0" smtClean="0">
                <a:solidFill>
                  <a:srgbClr val="FFFFFF"/>
                </a:solidFill>
                <a:effectLst>
                  <a:outerShdw blurRad="38100" dist="38100" dir="2700000" algn="tl">
                    <a:srgbClr val="000000">
                      <a:alpha val="43137"/>
                    </a:srgbClr>
                  </a:outerShdw>
                </a:effectLst>
                <a:latin typeface="Arial" charset="0"/>
              </a:rPr>
              <a:t>Visual Resource Management Officer</a:t>
            </a:r>
          </a:p>
          <a:p>
            <a:pPr algn="ctr"/>
            <a:r>
              <a:rPr lang="en-GB" sz="1200" b="1" dirty="0" smtClean="0">
                <a:solidFill>
                  <a:srgbClr val="FFFFFF"/>
                </a:solidFill>
                <a:effectLst>
                  <a:outerShdw blurRad="38100" dist="38100" dir="2700000" algn="tl">
                    <a:srgbClr val="000000">
                      <a:alpha val="43137"/>
                    </a:srgbClr>
                  </a:outerShdw>
                </a:effectLst>
                <a:latin typeface="Arial" charset="0"/>
              </a:rPr>
              <a:t>Resource Practices Branch</a:t>
            </a:r>
          </a:p>
          <a:p>
            <a:pPr algn="ctr"/>
            <a:endParaRPr lang="en-GB" sz="1200" b="1" dirty="0" smtClean="0">
              <a:solidFill>
                <a:srgbClr val="FFFFFF"/>
              </a:solidFill>
              <a:effectLst>
                <a:outerShdw blurRad="38100" dist="38100" dir="2700000" algn="tl">
                  <a:srgbClr val="000000">
                    <a:alpha val="43137"/>
                  </a:srgbClr>
                </a:outerShdw>
              </a:effectLst>
              <a:latin typeface="Arial" charset="0"/>
            </a:endParaRPr>
          </a:p>
          <a:p>
            <a:pPr algn="ctr"/>
            <a:r>
              <a:rPr lang="en-GB" sz="1200" b="1" dirty="0" smtClean="0">
                <a:solidFill>
                  <a:srgbClr val="FFFFFF"/>
                </a:solidFill>
                <a:effectLst>
                  <a:outerShdw blurRad="38100" dist="38100" dir="2700000" algn="tl">
                    <a:srgbClr val="000000">
                      <a:alpha val="43137"/>
                    </a:srgbClr>
                  </a:outerShdw>
                </a:effectLst>
                <a:latin typeface="Arial" charset="0"/>
              </a:rPr>
              <a:t>Luc Roberge RPF</a:t>
            </a:r>
          </a:p>
          <a:p>
            <a:pPr algn="ctr"/>
            <a:r>
              <a:rPr lang="en-GB" sz="1200" b="1" dirty="0" smtClean="0">
                <a:solidFill>
                  <a:srgbClr val="FFFFFF"/>
                </a:solidFill>
                <a:effectLst>
                  <a:outerShdw blurRad="38100" dist="38100" dir="2700000" algn="tl">
                    <a:srgbClr val="000000">
                      <a:alpha val="43137"/>
                    </a:srgbClr>
                  </a:outerShdw>
                </a:effectLst>
                <a:latin typeface="Arial" charset="0"/>
              </a:rPr>
              <a:t>Visual Resource Specialist</a:t>
            </a:r>
          </a:p>
          <a:p>
            <a:pPr algn="ctr"/>
            <a:r>
              <a:rPr lang="en-GB" sz="1200" b="1" dirty="0" err="1" smtClean="0">
                <a:solidFill>
                  <a:srgbClr val="FFFFFF"/>
                </a:solidFill>
                <a:effectLst>
                  <a:outerShdw blurRad="38100" dist="38100" dir="2700000" algn="tl">
                    <a:srgbClr val="000000">
                      <a:alpha val="43137"/>
                    </a:srgbClr>
                  </a:outerShdw>
                </a:effectLst>
                <a:latin typeface="Arial" charset="0"/>
              </a:rPr>
              <a:t>Omineca</a:t>
            </a:r>
            <a:r>
              <a:rPr lang="en-GB" sz="1200" b="1" dirty="0" smtClean="0">
                <a:solidFill>
                  <a:srgbClr val="FFFFFF"/>
                </a:solidFill>
                <a:effectLst>
                  <a:outerShdw blurRad="38100" dist="38100" dir="2700000" algn="tl">
                    <a:srgbClr val="000000">
                      <a:alpha val="43137"/>
                    </a:srgbClr>
                  </a:outerShdw>
                </a:effectLst>
                <a:latin typeface="Arial" charset="0"/>
              </a:rPr>
              <a:t>, Skeena, Northeast Regions</a:t>
            </a:r>
          </a:p>
          <a:p>
            <a:pPr algn="ctr"/>
            <a:endParaRPr lang="en-GB" sz="1200" b="1" dirty="0">
              <a:solidFill>
                <a:srgbClr val="FFFFFF"/>
              </a:solidFill>
              <a:effectLst>
                <a:outerShdw blurRad="38100" dist="38100" dir="2700000" algn="tl">
                  <a:srgbClr val="000000">
                    <a:alpha val="43137"/>
                  </a:srgbClr>
                </a:outerShdw>
              </a:effectLst>
              <a:latin typeface="Arial" charset="0"/>
            </a:endParaRPr>
          </a:p>
        </p:txBody>
      </p:sp>
      <p:pic>
        <p:nvPicPr>
          <p:cNvPr id="8" name="Picture 5" descr="BCID_BPOE_V_RGB_rev"/>
          <p:cNvPicPr>
            <a:picLocks noChangeAspect="1" noChangeArrowheads="1"/>
          </p:cNvPicPr>
          <p:nvPr/>
        </p:nvPicPr>
        <p:blipFill>
          <a:blip r:embed="rId3" cstate="print">
            <a:lum bright="-10000" contrast="10000"/>
          </a:blip>
          <a:srcRect l="19841" t="13252" r="18835" b="24738"/>
          <a:stretch>
            <a:fillRect/>
          </a:stretch>
        </p:blipFill>
        <p:spPr bwMode="auto">
          <a:xfrm>
            <a:off x="8037513" y="5986463"/>
            <a:ext cx="860425" cy="763587"/>
          </a:xfrm>
          <a:prstGeom prst="rect">
            <a:avLst/>
          </a:prstGeom>
          <a:noFill/>
          <a:ln w="9525">
            <a:noFill/>
            <a:miter lim="800000"/>
            <a:headEnd/>
            <a:tailEnd/>
          </a:ln>
        </p:spPr>
      </p:pic>
    </p:spTree>
  </p:cSld>
  <p:clrMapOvr>
    <a:masterClrMapping/>
  </p:clrMapOvr>
  <p:transition spd="med">
    <p:circl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Rectangle 79"/>
          <p:cNvSpPr/>
          <p:nvPr/>
        </p:nvSpPr>
        <p:spPr>
          <a:xfrm>
            <a:off x="0" y="260648"/>
            <a:ext cx="9144000" cy="646113"/>
          </a:xfrm>
          <a:prstGeom prst="rect">
            <a:avLst/>
          </a:prstGeom>
        </p:spPr>
        <p:txBody>
          <a:bodyPr>
            <a:spAutoFit/>
          </a:bodyPr>
          <a:lstStyle/>
          <a:p>
            <a:pPr algn="ctr">
              <a:defRPr/>
            </a:pPr>
            <a:r>
              <a:rPr lang="en-GB" sz="3600" b="1" dirty="0">
                <a:solidFill>
                  <a:srgbClr val="FFC000"/>
                </a:solidFill>
                <a:effectLst>
                  <a:outerShdw blurRad="38100" dist="38100" dir="2700000" algn="tl">
                    <a:srgbClr val="000000"/>
                  </a:outerShdw>
                </a:effectLst>
                <a:latin typeface="Times New Roman" pitchFamily="18" charset="0"/>
                <a:cs typeface="+mn-cs"/>
              </a:rPr>
              <a:t>Visual </a:t>
            </a:r>
            <a:r>
              <a:rPr lang="en-GB" sz="3600" b="1" dirty="0" smtClean="0">
                <a:solidFill>
                  <a:srgbClr val="FFC000"/>
                </a:solidFill>
                <a:effectLst>
                  <a:outerShdw blurRad="38100" dist="38100" dir="2700000" algn="tl">
                    <a:srgbClr val="000000"/>
                  </a:outerShdw>
                </a:effectLst>
                <a:latin typeface="Times New Roman" pitchFamily="18" charset="0"/>
                <a:cs typeface="+mn-cs"/>
              </a:rPr>
              <a:t>Effectiveness </a:t>
            </a:r>
            <a:r>
              <a:rPr lang="en-GB" sz="3600" b="1" dirty="0">
                <a:solidFill>
                  <a:srgbClr val="FFC000"/>
                </a:solidFill>
                <a:effectLst>
                  <a:outerShdw blurRad="38100" dist="38100" dir="2700000" algn="tl">
                    <a:srgbClr val="000000"/>
                  </a:outerShdw>
                </a:effectLst>
                <a:latin typeface="Times New Roman" pitchFamily="18" charset="0"/>
                <a:cs typeface="+mn-cs"/>
              </a:rPr>
              <a:t>Evaluation</a:t>
            </a:r>
            <a:endParaRPr lang="en-CA" sz="3600" b="1" dirty="0">
              <a:solidFill>
                <a:srgbClr val="FFC000"/>
              </a:solidFill>
              <a:effectLst>
                <a:outerShdw blurRad="38100" dist="38100" dir="2700000" algn="tl">
                  <a:srgbClr val="000000"/>
                </a:outerShdw>
              </a:effectLst>
              <a:latin typeface="Times New Roman" pitchFamily="18" charset="0"/>
              <a:cs typeface="+mn-cs"/>
            </a:endParaRPr>
          </a:p>
        </p:txBody>
      </p:sp>
      <p:pic>
        <p:nvPicPr>
          <p:cNvPr id="7172" name="Picture 88"/>
          <p:cNvPicPr>
            <a:picLocks noChangeAspect="1" noChangeArrowheads="1"/>
          </p:cNvPicPr>
          <p:nvPr/>
        </p:nvPicPr>
        <p:blipFill>
          <a:blip r:embed="rId2" cstate="print"/>
          <a:srcRect/>
          <a:stretch>
            <a:fillRect/>
          </a:stretch>
        </p:blipFill>
        <p:spPr bwMode="auto">
          <a:xfrm>
            <a:off x="7885113" y="5876925"/>
            <a:ext cx="914400" cy="781050"/>
          </a:xfrm>
          <a:prstGeom prst="rect">
            <a:avLst/>
          </a:prstGeom>
          <a:noFill/>
          <a:ln w="9525">
            <a:noFill/>
            <a:miter lim="800000"/>
            <a:headEnd/>
            <a:tailEnd/>
          </a:ln>
        </p:spPr>
      </p:pic>
      <p:sp>
        <p:nvSpPr>
          <p:cNvPr id="7173" name="Line 79"/>
          <p:cNvSpPr>
            <a:spLocks noChangeShapeType="1"/>
          </p:cNvSpPr>
          <p:nvPr/>
        </p:nvSpPr>
        <p:spPr bwMode="auto">
          <a:xfrm>
            <a:off x="395288" y="1125538"/>
            <a:ext cx="8424862" cy="0"/>
          </a:xfrm>
          <a:prstGeom prst="line">
            <a:avLst/>
          </a:prstGeom>
          <a:noFill/>
          <a:ln w="25400">
            <a:solidFill>
              <a:srgbClr val="FFC000"/>
            </a:solidFill>
            <a:round/>
            <a:headEnd/>
            <a:tailEnd/>
          </a:ln>
        </p:spPr>
        <p:txBody>
          <a:bodyPr/>
          <a:lstStyle/>
          <a:p>
            <a:endParaRPr lang="en-CA"/>
          </a:p>
        </p:txBody>
      </p:sp>
      <p:sp>
        <p:nvSpPr>
          <p:cNvPr id="7" name="TextBox 6"/>
          <p:cNvSpPr txBox="1"/>
          <p:nvPr/>
        </p:nvSpPr>
        <p:spPr>
          <a:xfrm>
            <a:off x="8794750" y="6454775"/>
            <a:ext cx="298450" cy="338138"/>
          </a:xfrm>
          <a:prstGeom prst="rect">
            <a:avLst/>
          </a:prstGeom>
          <a:noFill/>
        </p:spPr>
        <p:txBody>
          <a:bodyPr wrap="none">
            <a:spAutoFit/>
          </a:bodyPr>
          <a:lstStyle/>
          <a:p>
            <a:pPr>
              <a:defRPr/>
            </a:pPr>
            <a:r>
              <a:rPr lang="en-CA" dirty="0">
                <a:latin typeface="+mn-lt"/>
                <a:cs typeface="Arial" charset="0"/>
              </a:rPr>
              <a:t>2</a:t>
            </a:r>
          </a:p>
        </p:txBody>
      </p:sp>
      <p:sp>
        <p:nvSpPr>
          <p:cNvPr id="8" name="Text Box 78"/>
          <p:cNvSpPr txBox="1">
            <a:spLocks noChangeArrowheads="1"/>
          </p:cNvSpPr>
          <p:nvPr/>
        </p:nvSpPr>
        <p:spPr bwMode="auto">
          <a:xfrm>
            <a:off x="971550" y="1967135"/>
            <a:ext cx="7345363" cy="3694113"/>
          </a:xfrm>
          <a:prstGeom prst="rect">
            <a:avLst/>
          </a:prstGeom>
          <a:noFill/>
          <a:ln w="9525">
            <a:noFill/>
            <a:miter lim="800000"/>
            <a:headEnd/>
            <a:tailEnd/>
          </a:ln>
        </p:spPr>
        <p:txBody>
          <a:bodyPr>
            <a:spAutoFit/>
          </a:bodyPr>
          <a:lstStyle/>
          <a:p>
            <a:pPr>
              <a:spcBef>
                <a:spcPct val="50000"/>
              </a:spcBef>
            </a:pPr>
            <a:r>
              <a:rPr lang="en-CA" sz="2400" b="1" dirty="0">
                <a:latin typeface="Arial" charset="0"/>
              </a:rPr>
              <a:t>It is a process and set of criteria used to determine whether established visual quality objectives (VQO’s) are being achieved.</a:t>
            </a:r>
          </a:p>
          <a:p>
            <a:pPr>
              <a:spcBef>
                <a:spcPct val="50000"/>
              </a:spcBef>
            </a:pPr>
            <a:r>
              <a:rPr lang="en-CA" sz="2800" b="1" dirty="0">
                <a:latin typeface="Arial" charset="0"/>
              </a:rPr>
              <a:t>Role:</a:t>
            </a:r>
          </a:p>
          <a:p>
            <a:pPr>
              <a:spcBef>
                <a:spcPct val="50000"/>
              </a:spcBef>
            </a:pPr>
            <a:r>
              <a:rPr lang="en-CA" sz="2400" b="1" dirty="0">
                <a:latin typeface="Arial" charset="0"/>
              </a:rPr>
              <a:t>Its role is to provide information on resource status/trends, which in turn will identify if forest legislation, policies and practices are working.</a:t>
            </a:r>
          </a:p>
          <a:p>
            <a:pPr>
              <a:spcBef>
                <a:spcPct val="50000"/>
              </a:spcBef>
            </a:pPr>
            <a:endParaRPr lang="en-CA" sz="2400" b="1" dirty="0">
              <a:solidFill>
                <a:schemeClr val="tx2"/>
              </a:solidFill>
              <a:latin typeface="Arial" charset="0"/>
            </a:endParaRPr>
          </a:p>
        </p:txBody>
      </p:sp>
      <p:sp>
        <p:nvSpPr>
          <p:cNvPr id="9" name="Text Box 79"/>
          <p:cNvSpPr txBox="1">
            <a:spLocks noChangeArrowheads="1"/>
          </p:cNvSpPr>
          <p:nvPr/>
        </p:nvSpPr>
        <p:spPr bwMode="auto">
          <a:xfrm>
            <a:off x="971550" y="1385888"/>
            <a:ext cx="4392613" cy="523875"/>
          </a:xfrm>
          <a:prstGeom prst="rect">
            <a:avLst/>
          </a:prstGeom>
          <a:noFill/>
          <a:ln w="9525">
            <a:noFill/>
            <a:miter lim="800000"/>
            <a:headEnd/>
            <a:tailEnd/>
          </a:ln>
        </p:spPr>
        <p:txBody>
          <a:bodyPr>
            <a:spAutoFit/>
          </a:bodyPr>
          <a:lstStyle/>
          <a:p>
            <a:pPr>
              <a:spcBef>
                <a:spcPct val="50000"/>
              </a:spcBef>
            </a:pPr>
            <a:r>
              <a:rPr lang="en-CA" sz="2800" b="1" dirty="0">
                <a:latin typeface="Arial" charset="0"/>
              </a:rPr>
              <a:t>What is it?</a:t>
            </a:r>
          </a:p>
        </p:txBody>
      </p:sp>
    </p:spTree>
  </p:cSld>
  <p:clrMapOvr>
    <a:masterClrMapping/>
  </p:clrMapOvr>
  <p:transition spd="med">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44959"/>
            <a:ext cx="8229600" cy="1139825"/>
          </a:xfrm>
        </p:spPr>
        <p:txBody>
          <a:bodyPr/>
          <a:lstStyle/>
          <a:p>
            <a:pPr eaLnBrk="1" hangingPunct="1">
              <a:defRPr/>
            </a:pPr>
            <a:r>
              <a:rPr lang="en-CA" sz="3600" b="1" dirty="0" smtClean="0">
                <a:solidFill>
                  <a:srgbClr val="FFC000"/>
                </a:solidFill>
                <a:latin typeface="Times New Roman" pitchFamily="18" charset="0"/>
                <a:cs typeface="Times New Roman" pitchFamily="18" charset="0"/>
              </a:rPr>
              <a:t>FREP Evaluation </a:t>
            </a:r>
            <a:r>
              <a:rPr lang="en-CA" sz="3600" b="1" dirty="0" err="1" smtClean="0">
                <a:solidFill>
                  <a:srgbClr val="FFC000"/>
                </a:solidFill>
                <a:latin typeface="Times New Roman" pitchFamily="18" charset="0"/>
                <a:cs typeface="Times New Roman" pitchFamily="18" charset="0"/>
              </a:rPr>
              <a:t>vs</a:t>
            </a:r>
            <a:r>
              <a:rPr lang="en-CA" sz="3600" b="1" dirty="0" smtClean="0">
                <a:solidFill>
                  <a:srgbClr val="FFC000"/>
                </a:solidFill>
                <a:latin typeface="Times New Roman" pitchFamily="18" charset="0"/>
                <a:cs typeface="Times New Roman" pitchFamily="18" charset="0"/>
              </a:rPr>
              <a:t> C&amp;E Inspection </a:t>
            </a:r>
            <a:endParaRPr lang="en-CA" sz="3600" b="1" dirty="0">
              <a:solidFill>
                <a:srgbClr val="FFC000"/>
              </a:solidFill>
              <a:latin typeface="Times New Roman" pitchFamily="18" charset="0"/>
              <a:cs typeface="Times New Roman" pitchFamily="18" charset="0"/>
            </a:endParaRPr>
          </a:p>
        </p:txBody>
      </p:sp>
      <p:sp>
        <p:nvSpPr>
          <p:cNvPr id="6147" name="Content Placeholder 2"/>
          <p:cNvSpPr>
            <a:spLocks noGrp="1"/>
          </p:cNvSpPr>
          <p:nvPr>
            <p:ph idx="1"/>
          </p:nvPr>
        </p:nvSpPr>
        <p:spPr>
          <a:xfrm>
            <a:off x="457200" y="1484784"/>
            <a:ext cx="4267200" cy="4530725"/>
          </a:xfrm>
        </p:spPr>
        <p:txBody>
          <a:bodyPr/>
          <a:lstStyle/>
          <a:p>
            <a:pPr eaLnBrk="1" hangingPunct="1">
              <a:buFont typeface="Wingdings" pitchFamily="2" charset="2"/>
              <a:buNone/>
            </a:pPr>
            <a:r>
              <a:rPr lang="en-CA" sz="1800" b="1" dirty="0" smtClean="0">
                <a:solidFill>
                  <a:srgbClr val="FFFFFF"/>
                </a:solidFill>
                <a:effectLst/>
              </a:rPr>
              <a:t>FREP</a:t>
            </a:r>
          </a:p>
          <a:p>
            <a:pPr eaLnBrk="1" hangingPunct="1">
              <a:buSzPct val="100000"/>
              <a:buFont typeface="Wingdings" pitchFamily="2" charset="2"/>
              <a:buChar char="§"/>
            </a:pPr>
            <a:r>
              <a:rPr lang="en-CA" sz="1800" dirty="0" smtClean="0">
                <a:solidFill>
                  <a:srgbClr val="FFFFFF"/>
                </a:solidFill>
                <a:effectLst/>
              </a:rPr>
              <a:t>Multiple samples necessary.</a:t>
            </a:r>
          </a:p>
          <a:p>
            <a:pPr eaLnBrk="1" hangingPunct="1">
              <a:buClr>
                <a:srgbClr val="F1E719"/>
              </a:buClr>
              <a:buSzPct val="100000"/>
              <a:buFont typeface="Wingdings" pitchFamily="2" charset="2"/>
              <a:buChar char="§"/>
            </a:pPr>
            <a:r>
              <a:rPr lang="en-CA" sz="1800" dirty="0" smtClean="0">
                <a:solidFill>
                  <a:srgbClr val="F1E719"/>
                </a:solidFill>
                <a:effectLst/>
              </a:rPr>
              <a:t>Openings chosen randomly.</a:t>
            </a:r>
          </a:p>
          <a:p>
            <a:pPr eaLnBrk="1" hangingPunct="1">
              <a:buSzPct val="100000"/>
              <a:buFont typeface="Wingdings" pitchFamily="2" charset="2"/>
              <a:buChar char="§"/>
            </a:pPr>
            <a:r>
              <a:rPr lang="en-CA" sz="1800" dirty="0" smtClean="0">
                <a:solidFill>
                  <a:srgbClr val="FFFFFF"/>
                </a:solidFill>
                <a:effectLst/>
              </a:rPr>
              <a:t>Evaluates trends over time.</a:t>
            </a:r>
          </a:p>
          <a:p>
            <a:pPr eaLnBrk="1" hangingPunct="1">
              <a:buClr>
                <a:srgbClr val="F1E719"/>
              </a:buClr>
              <a:buSzPct val="100000"/>
              <a:buFont typeface="Wingdings" pitchFamily="2" charset="2"/>
              <a:buChar char="§"/>
            </a:pPr>
            <a:r>
              <a:rPr lang="en-CA" sz="1800" dirty="0" smtClean="0">
                <a:solidFill>
                  <a:srgbClr val="F1E719"/>
                </a:solidFill>
                <a:effectLst/>
              </a:rPr>
              <a:t>Reporting out looks at what action is needed to improve practices. </a:t>
            </a:r>
          </a:p>
          <a:p>
            <a:pPr eaLnBrk="1" hangingPunct="1">
              <a:buSzPct val="100000"/>
              <a:buFont typeface="Wingdings" pitchFamily="2" charset="2"/>
              <a:buChar char="§"/>
            </a:pPr>
            <a:r>
              <a:rPr lang="en-CA" sz="1800" dirty="0" smtClean="0">
                <a:solidFill>
                  <a:srgbClr val="FFFFFF"/>
                </a:solidFill>
                <a:effectLst/>
              </a:rPr>
              <a:t>Evaluation procedure similar to inspection.</a:t>
            </a:r>
          </a:p>
          <a:p>
            <a:pPr eaLnBrk="1" hangingPunct="1">
              <a:buClr>
                <a:srgbClr val="F1E719"/>
              </a:buClr>
              <a:buSzPct val="100000"/>
              <a:buFont typeface="Wingdings" pitchFamily="2" charset="2"/>
              <a:buChar char="§"/>
            </a:pPr>
            <a:r>
              <a:rPr lang="en-CA" sz="1800" dirty="0" smtClean="0">
                <a:solidFill>
                  <a:srgbClr val="F1E719"/>
                </a:solidFill>
                <a:effectLst/>
              </a:rPr>
              <a:t>Numerical assessment has equal weight to ocular assessment.</a:t>
            </a:r>
          </a:p>
          <a:p>
            <a:pPr eaLnBrk="1" hangingPunct="1">
              <a:buSzPct val="100000"/>
              <a:buFont typeface="Wingdings" pitchFamily="2" charset="2"/>
              <a:buChar char="§"/>
            </a:pPr>
            <a:r>
              <a:rPr lang="en-CA" sz="1800" dirty="0" smtClean="0">
                <a:solidFill>
                  <a:srgbClr val="FFFFFF"/>
                </a:solidFill>
                <a:effectLst/>
              </a:rPr>
              <a:t>Evaluations could alert C&amp;E to potential issues.</a:t>
            </a:r>
          </a:p>
          <a:p>
            <a:pPr eaLnBrk="1" hangingPunct="1"/>
            <a:endParaRPr lang="en-CA" sz="1800" dirty="0" smtClean="0">
              <a:solidFill>
                <a:srgbClr val="FFFFFF"/>
              </a:solidFill>
              <a:effectLst/>
            </a:endParaRPr>
          </a:p>
          <a:p>
            <a:pPr eaLnBrk="1" hangingPunct="1"/>
            <a:endParaRPr lang="en-CA" sz="1800" dirty="0" smtClean="0">
              <a:solidFill>
                <a:srgbClr val="FFFFFF"/>
              </a:solidFill>
              <a:effectLst/>
            </a:endParaRPr>
          </a:p>
        </p:txBody>
      </p:sp>
      <p:sp>
        <p:nvSpPr>
          <p:cNvPr id="6148" name="Text Box 2"/>
          <p:cNvSpPr txBox="1">
            <a:spLocks noChangeArrowheads="1"/>
          </p:cNvSpPr>
          <p:nvPr/>
        </p:nvSpPr>
        <p:spPr bwMode="auto">
          <a:xfrm>
            <a:off x="8763000" y="6400800"/>
            <a:ext cx="381000" cy="307777"/>
          </a:xfrm>
          <a:prstGeom prst="rect">
            <a:avLst/>
          </a:prstGeom>
          <a:noFill/>
          <a:ln w="9525">
            <a:noFill/>
            <a:miter lim="800000"/>
            <a:headEnd/>
            <a:tailEnd/>
          </a:ln>
        </p:spPr>
        <p:txBody>
          <a:bodyPr>
            <a:spAutoFit/>
          </a:bodyPr>
          <a:lstStyle/>
          <a:p>
            <a:pPr>
              <a:spcBef>
                <a:spcPct val="50000"/>
              </a:spcBef>
            </a:pPr>
            <a:r>
              <a:rPr lang="en-GB" sz="1400" dirty="0">
                <a:latin typeface="Arial" charset="0"/>
              </a:rPr>
              <a:t>3</a:t>
            </a:r>
            <a:endParaRPr lang="en-GB" sz="1400" dirty="0">
              <a:latin typeface="Monotype Sorts" pitchFamily="2" charset="2"/>
            </a:endParaRPr>
          </a:p>
        </p:txBody>
      </p:sp>
      <p:sp>
        <p:nvSpPr>
          <p:cNvPr id="153" name="Content Placeholder 2"/>
          <p:cNvSpPr txBox="1">
            <a:spLocks/>
          </p:cNvSpPr>
          <p:nvPr/>
        </p:nvSpPr>
        <p:spPr bwMode="auto">
          <a:xfrm>
            <a:off x="4724400" y="1484784"/>
            <a:ext cx="4386263" cy="4530725"/>
          </a:xfrm>
          <a:prstGeom prst="rect">
            <a:avLst/>
          </a:prstGeom>
          <a:noFill/>
          <a:ln w="9525">
            <a:noFill/>
            <a:miter lim="800000"/>
            <a:headEnd/>
            <a:tailEnd/>
          </a:ln>
          <a:effectLst/>
        </p:spPr>
        <p:txBody>
          <a:bodyPr/>
          <a:lstStyle/>
          <a:p>
            <a:pPr marL="342900" indent="-342900" eaLnBrk="0" hangingPunct="0">
              <a:spcBef>
                <a:spcPct val="20000"/>
              </a:spcBef>
              <a:buClr>
                <a:schemeClr val="tx1"/>
              </a:buClr>
              <a:buSzPct val="70000"/>
              <a:defRPr/>
            </a:pPr>
            <a:r>
              <a:rPr lang="en-CA" sz="1800" b="1" kern="0" dirty="0">
                <a:solidFill>
                  <a:srgbClr val="FFFFFF"/>
                </a:solidFill>
                <a:latin typeface="+mn-lt"/>
                <a:cs typeface="+mn-cs"/>
              </a:rPr>
              <a:t>C&amp;E Inspection</a:t>
            </a:r>
          </a:p>
          <a:p>
            <a:pPr marL="342900" indent="-342900" eaLnBrk="0" hangingPunct="0">
              <a:spcBef>
                <a:spcPct val="20000"/>
              </a:spcBef>
              <a:buClr>
                <a:schemeClr val="tx1"/>
              </a:buClr>
              <a:buSzPct val="100000"/>
              <a:buFont typeface="Wingdings" pitchFamily="2" charset="2"/>
              <a:buChar char="§"/>
              <a:defRPr/>
            </a:pPr>
            <a:r>
              <a:rPr lang="en-CA" sz="1800" kern="0" dirty="0">
                <a:solidFill>
                  <a:srgbClr val="FFFFFF"/>
                </a:solidFill>
                <a:latin typeface="+mn-lt"/>
                <a:cs typeface="+mn-cs"/>
              </a:rPr>
              <a:t>Generally a single sample.</a:t>
            </a:r>
          </a:p>
          <a:p>
            <a:pPr marL="342900" indent="-342900" eaLnBrk="0" hangingPunct="0">
              <a:spcBef>
                <a:spcPct val="20000"/>
              </a:spcBef>
              <a:buClr>
                <a:srgbClr val="F1E719"/>
              </a:buClr>
              <a:buSzPct val="100000"/>
              <a:buFont typeface="Wingdings" pitchFamily="2" charset="2"/>
              <a:buChar char="§"/>
              <a:defRPr/>
            </a:pPr>
            <a:r>
              <a:rPr lang="en-CA" sz="1800" kern="0" dirty="0">
                <a:solidFill>
                  <a:srgbClr val="F1E719"/>
                </a:solidFill>
                <a:latin typeface="+mn-lt"/>
                <a:cs typeface="+mn-cs"/>
              </a:rPr>
              <a:t>Openings are targeted. </a:t>
            </a:r>
          </a:p>
          <a:p>
            <a:pPr marL="342900" indent="-342900" eaLnBrk="0" hangingPunct="0">
              <a:spcBef>
                <a:spcPct val="20000"/>
              </a:spcBef>
              <a:buClr>
                <a:schemeClr val="tx1"/>
              </a:buClr>
              <a:buSzPct val="100000"/>
              <a:buFont typeface="Wingdings" pitchFamily="2" charset="2"/>
              <a:buChar char="§"/>
              <a:defRPr/>
            </a:pPr>
            <a:r>
              <a:rPr lang="en-CA" sz="1800" kern="0" dirty="0">
                <a:solidFill>
                  <a:srgbClr val="FFFFFF"/>
                </a:solidFill>
                <a:latin typeface="+mn-lt"/>
                <a:cs typeface="+mn-cs"/>
              </a:rPr>
              <a:t>Evaluates compliance with VQO.</a:t>
            </a:r>
          </a:p>
          <a:p>
            <a:pPr marL="342900" indent="-342900" eaLnBrk="0" hangingPunct="0">
              <a:spcBef>
                <a:spcPct val="20000"/>
              </a:spcBef>
              <a:buClr>
                <a:srgbClr val="F1E719"/>
              </a:buClr>
              <a:buSzPct val="100000"/>
              <a:buFont typeface="Wingdings" pitchFamily="2" charset="2"/>
              <a:buChar char="§"/>
              <a:defRPr/>
            </a:pPr>
            <a:r>
              <a:rPr lang="en-CA" sz="1800" kern="0" dirty="0">
                <a:solidFill>
                  <a:srgbClr val="F1E719"/>
                </a:solidFill>
                <a:latin typeface="+mn-lt"/>
                <a:cs typeface="+mn-cs"/>
              </a:rPr>
              <a:t>Reporting out may lead to an investigation and penalties</a:t>
            </a:r>
            <a:r>
              <a:rPr lang="en-CA" sz="1800" kern="0" dirty="0" smtClean="0">
                <a:solidFill>
                  <a:srgbClr val="F1E719"/>
                </a:solidFill>
                <a:latin typeface="+mn-lt"/>
                <a:cs typeface="+mn-cs"/>
              </a:rPr>
              <a:t>.</a:t>
            </a:r>
            <a:endParaRPr lang="en-CA" sz="1400" kern="0" dirty="0">
              <a:solidFill>
                <a:srgbClr val="F1E719"/>
              </a:solidFill>
              <a:latin typeface="+mn-lt"/>
              <a:cs typeface="+mn-cs"/>
            </a:endParaRPr>
          </a:p>
          <a:p>
            <a:pPr marL="342900" indent="-342900" eaLnBrk="0" hangingPunct="0">
              <a:spcBef>
                <a:spcPct val="20000"/>
              </a:spcBef>
              <a:buClr>
                <a:schemeClr val="tx1"/>
              </a:buClr>
              <a:buSzPct val="100000"/>
              <a:buFont typeface="Wingdings" pitchFamily="2" charset="2"/>
              <a:buChar char="§"/>
              <a:defRPr/>
            </a:pPr>
            <a:r>
              <a:rPr lang="en-CA" sz="1800" kern="0" dirty="0">
                <a:solidFill>
                  <a:srgbClr val="FFFFFF"/>
                </a:solidFill>
                <a:latin typeface="+mn-lt"/>
                <a:cs typeface="+mn-cs"/>
              </a:rPr>
              <a:t>Inspection procedure similar to evaluation.</a:t>
            </a:r>
          </a:p>
          <a:p>
            <a:pPr marL="342900" indent="-342900" eaLnBrk="0" hangingPunct="0">
              <a:spcBef>
                <a:spcPct val="20000"/>
              </a:spcBef>
              <a:buClr>
                <a:srgbClr val="F1E719"/>
              </a:buClr>
              <a:buSzPct val="100000"/>
              <a:buFont typeface="Wingdings" pitchFamily="2" charset="2"/>
              <a:buChar char="§"/>
              <a:defRPr/>
            </a:pPr>
            <a:r>
              <a:rPr lang="en-CA" sz="1800" kern="0" dirty="0">
                <a:solidFill>
                  <a:srgbClr val="F1E719"/>
                </a:solidFill>
                <a:latin typeface="+mn-lt"/>
                <a:cs typeface="+mn-cs"/>
              </a:rPr>
              <a:t>Numerical assessment supports ocular assessment.</a:t>
            </a:r>
          </a:p>
          <a:p>
            <a:pPr marL="342900" indent="-342900" eaLnBrk="0" hangingPunct="0">
              <a:spcBef>
                <a:spcPct val="20000"/>
              </a:spcBef>
              <a:buClr>
                <a:schemeClr val="tx1"/>
              </a:buClr>
              <a:buSzPct val="100000"/>
              <a:buFont typeface="Wingdings" pitchFamily="2" charset="2"/>
              <a:buChar char="§"/>
              <a:defRPr/>
            </a:pPr>
            <a:r>
              <a:rPr lang="en-CA" sz="1800" kern="0" dirty="0">
                <a:solidFill>
                  <a:srgbClr val="FFFFFF"/>
                </a:solidFill>
                <a:latin typeface="+mn-lt"/>
                <a:cs typeface="+mn-cs"/>
              </a:rPr>
              <a:t>Inspections could contribute to FREP sampling.</a:t>
            </a:r>
          </a:p>
          <a:p>
            <a:pPr marL="342900" indent="-342900" eaLnBrk="0" hangingPunct="0">
              <a:spcBef>
                <a:spcPct val="20000"/>
              </a:spcBef>
              <a:buClr>
                <a:schemeClr val="tx1"/>
              </a:buClr>
              <a:buSzPct val="70000"/>
              <a:defRPr/>
            </a:pPr>
            <a:endParaRPr lang="en-CA" sz="1800" kern="0" dirty="0">
              <a:solidFill>
                <a:srgbClr val="FFFFFF"/>
              </a:solidFill>
              <a:latin typeface="+mn-lt"/>
              <a:cs typeface="+mn-cs"/>
            </a:endParaRPr>
          </a:p>
        </p:txBody>
      </p:sp>
      <p:pic>
        <p:nvPicPr>
          <p:cNvPr id="80" name="Picture 5" descr="BCID_BPOE_V_RGB_rev"/>
          <p:cNvPicPr>
            <a:picLocks noChangeAspect="1" noChangeArrowheads="1"/>
          </p:cNvPicPr>
          <p:nvPr/>
        </p:nvPicPr>
        <p:blipFill>
          <a:blip r:embed="rId3" cstate="print">
            <a:lum bright="-10000" contrast="10000"/>
          </a:blip>
          <a:srcRect l="19841" t="13252" r="18835" b="24738"/>
          <a:stretch>
            <a:fillRect/>
          </a:stretch>
        </p:blipFill>
        <p:spPr bwMode="auto">
          <a:xfrm>
            <a:off x="8001000" y="5986463"/>
            <a:ext cx="860425" cy="763587"/>
          </a:xfrm>
          <a:prstGeom prst="rect">
            <a:avLst/>
          </a:prstGeom>
          <a:noFill/>
          <a:ln w="9525">
            <a:noFill/>
            <a:miter lim="800000"/>
            <a:headEnd/>
            <a:tailEnd/>
          </a:ln>
        </p:spPr>
      </p:pic>
      <p:sp>
        <p:nvSpPr>
          <p:cNvPr id="10" name="Line 79"/>
          <p:cNvSpPr>
            <a:spLocks noChangeShapeType="1"/>
          </p:cNvSpPr>
          <p:nvPr/>
        </p:nvSpPr>
        <p:spPr bwMode="auto">
          <a:xfrm>
            <a:off x="547688" y="1277938"/>
            <a:ext cx="8424862" cy="0"/>
          </a:xfrm>
          <a:prstGeom prst="line">
            <a:avLst/>
          </a:prstGeom>
          <a:noFill/>
          <a:ln w="25400">
            <a:solidFill>
              <a:srgbClr val="FFC000"/>
            </a:solidFill>
            <a:round/>
            <a:headEnd/>
            <a:tailEnd/>
          </a:ln>
        </p:spPr>
        <p:txBody>
          <a:bodyPr/>
          <a:lstStyle/>
          <a:p>
            <a:endParaRPr lang="en-CA"/>
          </a:p>
        </p:txBody>
      </p:sp>
    </p:spTree>
  </p:cSld>
  <p:clrMapOvr>
    <a:masterClrMapping/>
  </p:clrMapOvr>
  <p:transition spd="med">
    <p:circl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Text Box 76"/>
          <p:cNvSpPr txBox="1">
            <a:spLocks noChangeArrowheads="1"/>
          </p:cNvSpPr>
          <p:nvPr/>
        </p:nvSpPr>
        <p:spPr bwMode="auto">
          <a:xfrm>
            <a:off x="6300788" y="1988840"/>
            <a:ext cx="2232025" cy="1892826"/>
          </a:xfrm>
          <a:prstGeom prst="rect">
            <a:avLst/>
          </a:prstGeom>
          <a:noFill/>
          <a:ln w="9525">
            <a:noFill/>
            <a:miter lim="800000"/>
            <a:headEnd/>
            <a:tailEnd/>
          </a:ln>
        </p:spPr>
        <p:txBody>
          <a:bodyPr wrap="square">
            <a:spAutoFit/>
          </a:bodyPr>
          <a:lstStyle/>
          <a:p>
            <a:pPr>
              <a:spcBef>
                <a:spcPct val="50000"/>
              </a:spcBef>
            </a:pPr>
            <a:r>
              <a:rPr lang="en-CA" sz="1800" b="1" dirty="0">
                <a:solidFill>
                  <a:srgbClr val="FFFFFF"/>
                </a:solidFill>
                <a:latin typeface="Arial" charset="0"/>
              </a:rPr>
              <a:t>Draft procedures &amp; standards document  released July 2004 </a:t>
            </a:r>
            <a:r>
              <a:rPr lang="en-CA" sz="1800" b="1" dirty="0" smtClean="0">
                <a:solidFill>
                  <a:srgbClr val="FFFFFF"/>
                </a:solidFill>
                <a:latin typeface="Arial" charset="0"/>
              </a:rPr>
              <a:t>&amp; </a:t>
            </a:r>
            <a:r>
              <a:rPr lang="en-CA" sz="1800" b="1" dirty="0">
                <a:solidFill>
                  <a:srgbClr val="FFFFFF"/>
                </a:solidFill>
                <a:latin typeface="Arial" charset="0"/>
              </a:rPr>
              <a:t>revised in 2005. </a:t>
            </a:r>
            <a:endParaRPr lang="en-CA" sz="1800" b="1" dirty="0" smtClean="0">
              <a:solidFill>
                <a:srgbClr val="FFFFFF"/>
              </a:solidFill>
              <a:latin typeface="Arial" charset="0"/>
            </a:endParaRPr>
          </a:p>
          <a:p>
            <a:pPr>
              <a:spcBef>
                <a:spcPct val="50000"/>
              </a:spcBef>
            </a:pPr>
            <a:r>
              <a:rPr lang="en-CA" sz="1800" b="1" dirty="0" smtClean="0">
                <a:solidFill>
                  <a:srgbClr val="FFFFFF"/>
                </a:solidFill>
                <a:latin typeface="Arial" charset="0"/>
              </a:rPr>
              <a:t>Published </a:t>
            </a:r>
            <a:r>
              <a:rPr lang="en-CA" sz="1800" b="1" dirty="0">
                <a:solidFill>
                  <a:srgbClr val="FFFFFF"/>
                </a:solidFill>
                <a:latin typeface="Arial" charset="0"/>
              </a:rPr>
              <a:t>in 2008</a:t>
            </a:r>
            <a:r>
              <a:rPr lang="en-CA" sz="1800" b="1" dirty="0" smtClean="0">
                <a:solidFill>
                  <a:srgbClr val="FFFFFF"/>
                </a:solidFill>
                <a:latin typeface="Arial" charset="0"/>
              </a:rPr>
              <a:t>.</a:t>
            </a:r>
            <a:endParaRPr lang="en-CA" sz="1800" b="1" dirty="0">
              <a:solidFill>
                <a:srgbClr val="FFFFFF"/>
              </a:solidFill>
              <a:latin typeface="Arial" charset="0"/>
            </a:endParaRPr>
          </a:p>
        </p:txBody>
      </p:sp>
      <p:pic>
        <p:nvPicPr>
          <p:cNvPr id="9221" name="Picture 77" descr="Evaluation Form"/>
          <p:cNvPicPr>
            <a:picLocks noChangeAspect="1" noChangeArrowheads="1"/>
          </p:cNvPicPr>
          <p:nvPr/>
        </p:nvPicPr>
        <p:blipFill>
          <a:blip r:embed="rId2" cstate="print">
            <a:lum contrast="6000"/>
          </a:blip>
          <a:srcRect/>
          <a:stretch>
            <a:fillRect/>
          </a:stretch>
        </p:blipFill>
        <p:spPr bwMode="auto">
          <a:xfrm>
            <a:off x="3662363" y="1412776"/>
            <a:ext cx="2324100" cy="3095625"/>
          </a:xfrm>
          <a:prstGeom prst="rect">
            <a:avLst/>
          </a:prstGeom>
          <a:noFill/>
          <a:ln w="9525">
            <a:solidFill>
              <a:srgbClr val="FFFFFF"/>
            </a:solidFill>
            <a:miter lim="800000"/>
            <a:headEnd/>
            <a:tailEnd/>
          </a:ln>
        </p:spPr>
      </p:pic>
      <p:sp>
        <p:nvSpPr>
          <p:cNvPr id="9222" name="Text Box 82"/>
          <p:cNvSpPr txBox="1">
            <a:spLocks noChangeArrowheads="1"/>
          </p:cNvSpPr>
          <p:nvPr/>
        </p:nvSpPr>
        <p:spPr bwMode="auto">
          <a:xfrm>
            <a:off x="755576" y="4653136"/>
            <a:ext cx="7560840" cy="1338828"/>
          </a:xfrm>
          <a:prstGeom prst="rect">
            <a:avLst/>
          </a:prstGeom>
          <a:noFill/>
          <a:ln w="9525">
            <a:noFill/>
            <a:miter lim="800000"/>
            <a:headEnd/>
            <a:tailEnd/>
          </a:ln>
        </p:spPr>
        <p:txBody>
          <a:bodyPr wrap="square">
            <a:spAutoFit/>
          </a:bodyPr>
          <a:lstStyle/>
          <a:p>
            <a:pPr>
              <a:spcBef>
                <a:spcPct val="50000"/>
              </a:spcBef>
            </a:pPr>
            <a:r>
              <a:rPr lang="en-CA" sz="1800" dirty="0">
                <a:solidFill>
                  <a:srgbClr val="FFFFFF"/>
                </a:solidFill>
                <a:latin typeface="Arial" charset="0"/>
              </a:rPr>
              <a:t>The </a:t>
            </a:r>
            <a:r>
              <a:rPr lang="en-CA" sz="1800" dirty="0" smtClean="0">
                <a:solidFill>
                  <a:srgbClr val="FFFFFF"/>
                </a:solidFill>
                <a:latin typeface="Arial" charset="0"/>
              </a:rPr>
              <a:t>Visual Protocol was </a:t>
            </a:r>
            <a:r>
              <a:rPr lang="en-CA" sz="1800" dirty="0">
                <a:solidFill>
                  <a:srgbClr val="FFFFFF"/>
                </a:solidFill>
                <a:latin typeface="Arial" charset="0"/>
              </a:rPr>
              <a:t>developed to be applied to a single block or multiple blocks visible from </a:t>
            </a:r>
            <a:r>
              <a:rPr lang="en-CA" sz="1800" dirty="0" smtClean="0">
                <a:solidFill>
                  <a:srgbClr val="FFFFFF"/>
                </a:solidFill>
                <a:latin typeface="Arial" charset="0"/>
              </a:rPr>
              <a:t>a significant public viewpoint.</a:t>
            </a:r>
          </a:p>
          <a:p>
            <a:pPr>
              <a:spcBef>
                <a:spcPct val="50000"/>
              </a:spcBef>
            </a:pPr>
            <a:r>
              <a:rPr lang="en-CA" sz="1800" dirty="0" smtClean="0">
                <a:solidFill>
                  <a:srgbClr val="FFFFFF"/>
                </a:solidFill>
                <a:latin typeface="Arial" charset="0"/>
              </a:rPr>
              <a:t>FREP data collection is conducted at the district level, but the results can be rolled up at any level (licensee, district, region, area, &amp; provincially).</a:t>
            </a:r>
          </a:p>
        </p:txBody>
      </p:sp>
      <p:sp>
        <p:nvSpPr>
          <p:cNvPr id="62547" name="Rectangle 83"/>
          <p:cNvSpPr>
            <a:spLocks noChangeArrowheads="1"/>
          </p:cNvSpPr>
          <p:nvPr/>
        </p:nvSpPr>
        <p:spPr bwMode="auto">
          <a:xfrm>
            <a:off x="0" y="260648"/>
            <a:ext cx="9144000" cy="609600"/>
          </a:xfrm>
          <a:prstGeom prst="rect">
            <a:avLst/>
          </a:prstGeom>
          <a:noFill/>
          <a:ln w="9525">
            <a:noFill/>
            <a:miter lim="800000"/>
            <a:headEnd/>
            <a:tailEnd/>
          </a:ln>
          <a:effectLst/>
        </p:spPr>
        <p:txBody>
          <a:bodyPr lIns="81226" tIns="40613" rIns="81226" bIns="40613"/>
          <a:lstStyle/>
          <a:p>
            <a:pPr algn="ctr">
              <a:defRPr/>
            </a:pPr>
            <a:r>
              <a:rPr lang="en-US" sz="3600" b="1" dirty="0">
                <a:solidFill>
                  <a:srgbClr val="FFC000"/>
                </a:solidFill>
                <a:effectLst>
                  <a:outerShdw blurRad="38100" dist="38100" dir="2700000" algn="tl">
                    <a:srgbClr val="000000"/>
                  </a:outerShdw>
                </a:effectLst>
                <a:latin typeface="Times New Roman" pitchFamily="18" charset="0"/>
              </a:rPr>
              <a:t>Visual Effectiveness Evaluation</a:t>
            </a:r>
            <a:endParaRPr lang="en-CA" sz="3600" b="1" dirty="0">
              <a:solidFill>
                <a:srgbClr val="FFC000"/>
              </a:solidFill>
              <a:effectLst>
                <a:outerShdw blurRad="38100" dist="38100" dir="2700000" algn="tl">
                  <a:srgbClr val="000000"/>
                </a:outerShdw>
              </a:effectLst>
              <a:latin typeface="Times New Roman" pitchFamily="18" charset="0"/>
            </a:endParaRPr>
          </a:p>
        </p:txBody>
      </p:sp>
      <p:pic>
        <p:nvPicPr>
          <p:cNvPr id="9224" name="Picture 84"/>
          <p:cNvPicPr>
            <a:picLocks noChangeAspect="1" noChangeArrowheads="1"/>
          </p:cNvPicPr>
          <p:nvPr/>
        </p:nvPicPr>
        <p:blipFill>
          <a:blip r:embed="rId3" cstate="print"/>
          <a:srcRect/>
          <a:stretch>
            <a:fillRect/>
          </a:stretch>
        </p:blipFill>
        <p:spPr bwMode="auto">
          <a:xfrm>
            <a:off x="838200" y="1412776"/>
            <a:ext cx="2457450" cy="3124200"/>
          </a:xfrm>
          <a:prstGeom prst="rect">
            <a:avLst/>
          </a:prstGeom>
          <a:noFill/>
          <a:ln w="9525">
            <a:solidFill>
              <a:srgbClr val="FFFFFF"/>
            </a:solidFill>
            <a:miter lim="800000"/>
            <a:headEnd/>
            <a:tailEnd/>
          </a:ln>
        </p:spPr>
      </p:pic>
      <p:pic>
        <p:nvPicPr>
          <p:cNvPr id="82" name="Picture 5" descr="BCID_BPOE_V_RGB_rev"/>
          <p:cNvPicPr>
            <a:picLocks noChangeAspect="1" noChangeArrowheads="1"/>
          </p:cNvPicPr>
          <p:nvPr/>
        </p:nvPicPr>
        <p:blipFill>
          <a:blip r:embed="rId4" cstate="print">
            <a:lum bright="-10000" contrast="10000"/>
          </a:blip>
          <a:srcRect l="19841" t="13252" r="18835" b="24738"/>
          <a:stretch>
            <a:fillRect/>
          </a:stretch>
        </p:blipFill>
        <p:spPr bwMode="auto">
          <a:xfrm>
            <a:off x="8001000" y="5986463"/>
            <a:ext cx="860425" cy="763587"/>
          </a:xfrm>
          <a:prstGeom prst="rect">
            <a:avLst/>
          </a:prstGeom>
          <a:noFill/>
          <a:ln w="9525">
            <a:noFill/>
            <a:miter lim="800000"/>
            <a:headEnd/>
            <a:tailEnd/>
          </a:ln>
        </p:spPr>
      </p:pic>
      <p:sp>
        <p:nvSpPr>
          <p:cNvPr id="84" name="Text Box 2"/>
          <p:cNvSpPr txBox="1">
            <a:spLocks noChangeArrowheads="1"/>
          </p:cNvSpPr>
          <p:nvPr/>
        </p:nvSpPr>
        <p:spPr bwMode="auto">
          <a:xfrm>
            <a:off x="8763000" y="6400800"/>
            <a:ext cx="381000" cy="307777"/>
          </a:xfrm>
          <a:prstGeom prst="rect">
            <a:avLst/>
          </a:prstGeom>
          <a:noFill/>
          <a:ln w="9525">
            <a:noFill/>
            <a:miter lim="800000"/>
            <a:headEnd/>
            <a:tailEnd/>
          </a:ln>
        </p:spPr>
        <p:txBody>
          <a:bodyPr>
            <a:spAutoFit/>
          </a:bodyPr>
          <a:lstStyle/>
          <a:p>
            <a:pPr>
              <a:spcBef>
                <a:spcPct val="50000"/>
              </a:spcBef>
            </a:pPr>
            <a:r>
              <a:rPr lang="en-GB" sz="1400" dirty="0" smtClean="0">
                <a:latin typeface="Arial" charset="0"/>
              </a:rPr>
              <a:t>4</a:t>
            </a:r>
            <a:endParaRPr lang="en-GB" sz="1400" dirty="0">
              <a:latin typeface="Monotype Sorts" pitchFamily="2" charset="2"/>
            </a:endParaRPr>
          </a:p>
        </p:txBody>
      </p:sp>
      <p:sp>
        <p:nvSpPr>
          <p:cNvPr id="10" name="Line 79"/>
          <p:cNvSpPr>
            <a:spLocks noChangeShapeType="1"/>
          </p:cNvSpPr>
          <p:nvPr/>
        </p:nvSpPr>
        <p:spPr bwMode="auto">
          <a:xfrm>
            <a:off x="395288" y="1125538"/>
            <a:ext cx="8424862" cy="0"/>
          </a:xfrm>
          <a:prstGeom prst="line">
            <a:avLst/>
          </a:prstGeom>
          <a:noFill/>
          <a:ln w="25400">
            <a:solidFill>
              <a:srgbClr val="FFC000"/>
            </a:solidFill>
            <a:round/>
            <a:headEnd/>
            <a:tailEnd/>
          </a:ln>
        </p:spPr>
        <p:txBody>
          <a:bodyPr/>
          <a:lstStyle/>
          <a:p>
            <a:endParaRPr lang="en-CA"/>
          </a:p>
        </p:txBody>
      </p:sp>
    </p:spTree>
  </p:cSld>
  <p:clrMapOvr>
    <a:masterClrMapping/>
  </p:clrMapOvr>
  <p:transition spd="med">
    <p:circl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76"/>
          <p:cNvSpPr>
            <a:spLocks noChangeArrowheads="1"/>
          </p:cNvSpPr>
          <p:nvPr/>
        </p:nvSpPr>
        <p:spPr bwMode="auto">
          <a:xfrm>
            <a:off x="682948" y="2157532"/>
            <a:ext cx="3673028" cy="3539430"/>
          </a:xfrm>
          <a:prstGeom prst="rect">
            <a:avLst/>
          </a:prstGeom>
          <a:noFill/>
          <a:ln w="9525">
            <a:noFill/>
            <a:miter lim="800000"/>
            <a:headEnd/>
            <a:tailEnd/>
          </a:ln>
        </p:spPr>
        <p:txBody>
          <a:bodyPr wrap="square" anchor="ctr">
            <a:spAutoFit/>
          </a:bodyPr>
          <a:lstStyle/>
          <a:p>
            <a:pPr marL="342900" indent="-342900">
              <a:tabLst>
                <a:tab pos="228600" algn="l"/>
              </a:tabLst>
            </a:pPr>
            <a:endParaRPr lang="en-CA" sz="1400" b="1" dirty="0">
              <a:solidFill>
                <a:srgbClr val="FFFFFF"/>
              </a:solidFill>
              <a:latin typeface="Arial" charset="0"/>
            </a:endParaRPr>
          </a:p>
          <a:p>
            <a:pPr marL="342900" indent="-342900">
              <a:buFontTx/>
              <a:buAutoNum type="arabicPeriod"/>
              <a:tabLst>
                <a:tab pos="228600" algn="l"/>
              </a:tabLst>
            </a:pPr>
            <a:r>
              <a:rPr lang="en-US" sz="1400" b="1" dirty="0" smtClean="0">
                <a:solidFill>
                  <a:srgbClr val="FFFFFF"/>
                </a:solidFill>
                <a:latin typeface="Arial" charset="0"/>
              </a:rPr>
              <a:t>an ocular assessment  is used to evaluate the </a:t>
            </a:r>
            <a:r>
              <a:rPr lang="en-US" sz="1400" b="1" dirty="0">
                <a:solidFill>
                  <a:srgbClr val="FFFFFF"/>
                </a:solidFill>
                <a:latin typeface="Arial" charset="0"/>
              </a:rPr>
              <a:t>basic </a:t>
            </a:r>
            <a:r>
              <a:rPr lang="en-US" sz="1400" b="1" dirty="0" smtClean="0">
                <a:solidFill>
                  <a:srgbClr val="FFFFFF"/>
                </a:solidFill>
                <a:latin typeface="Arial" charset="0"/>
              </a:rPr>
              <a:t>definition </a:t>
            </a:r>
            <a:r>
              <a:rPr lang="en-US" sz="1400" b="1" dirty="0">
                <a:solidFill>
                  <a:srgbClr val="FFFFFF"/>
                </a:solidFill>
                <a:latin typeface="Arial" charset="0"/>
              </a:rPr>
              <a:t>for each category of alteration (</a:t>
            </a:r>
            <a:r>
              <a:rPr lang="en-US" sz="1400" b="1" dirty="0" smtClean="0">
                <a:solidFill>
                  <a:srgbClr val="FFFFFF"/>
                </a:solidFill>
                <a:latin typeface="Arial" charset="0"/>
              </a:rPr>
              <a:t>VQO) and</a:t>
            </a:r>
            <a:r>
              <a:rPr lang="en-US" sz="1400" b="1" dirty="0">
                <a:solidFill>
                  <a:srgbClr val="FFFFFF"/>
                </a:solidFill>
                <a:latin typeface="Arial" charset="0"/>
              </a:rPr>
              <a:t>;</a:t>
            </a:r>
          </a:p>
          <a:p>
            <a:pPr marL="342900" indent="-342900">
              <a:tabLst>
                <a:tab pos="228600" algn="l"/>
              </a:tabLst>
            </a:pPr>
            <a:endParaRPr lang="en-CA" sz="1400" b="1" dirty="0" smtClean="0">
              <a:solidFill>
                <a:srgbClr val="FFFFFF"/>
              </a:solidFill>
              <a:latin typeface="Arial" charset="0"/>
            </a:endParaRPr>
          </a:p>
          <a:p>
            <a:pPr marL="342900" indent="-342900">
              <a:tabLst>
                <a:tab pos="228600" algn="l"/>
              </a:tabLst>
            </a:pPr>
            <a:endParaRPr lang="en-CA" sz="1400" b="1" dirty="0" smtClean="0">
              <a:solidFill>
                <a:srgbClr val="FFFFFF"/>
              </a:solidFill>
              <a:latin typeface="Arial" charset="0"/>
            </a:endParaRPr>
          </a:p>
          <a:p>
            <a:pPr marL="342900" indent="-342900">
              <a:tabLst>
                <a:tab pos="228600" algn="l"/>
              </a:tabLst>
            </a:pPr>
            <a:endParaRPr lang="en-CA" sz="1400" b="1" dirty="0">
              <a:solidFill>
                <a:srgbClr val="FFFFFF"/>
              </a:solidFill>
              <a:latin typeface="Arial" charset="0"/>
            </a:endParaRPr>
          </a:p>
          <a:p>
            <a:pPr marL="342900" indent="-342900">
              <a:buFontTx/>
              <a:buAutoNum type="arabicPeriod" startAt="2"/>
              <a:tabLst>
                <a:tab pos="228600" algn="l"/>
              </a:tabLst>
            </a:pPr>
            <a:r>
              <a:rPr lang="en-US" sz="1400" b="1" dirty="0">
                <a:solidFill>
                  <a:srgbClr val="FFFFFF"/>
                </a:solidFill>
                <a:latin typeface="Arial" charset="0"/>
              </a:rPr>
              <a:t>the perspective percent alteration and design elements are assessed using standards and criteria derived through research.</a:t>
            </a:r>
          </a:p>
          <a:p>
            <a:pPr marL="342900" indent="-342900">
              <a:tabLst>
                <a:tab pos="228600" algn="l"/>
              </a:tabLst>
            </a:pPr>
            <a:endParaRPr lang="en-CA" sz="1400" b="1" dirty="0" smtClean="0">
              <a:solidFill>
                <a:srgbClr val="FFFFFF"/>
              </a:solidFill>
              <a:latin typeface="Arial" charset="0"/>
            </a:endParaRPr>
          </a:p>
          <a:p>
            <a:pPr marL="342900" indent="-342900">
              <a:tabLst>
                <a:tab pos="228600" algn="l"/>
              </a:tabLst>
            </a:pPr>
            <a:endParaRPr lang="en-CA" sz="1400" b="1" dirty="0">
              <a:solidFill>
                <a:srgbClr val="FFC000"/>
              </a:solidFill>
              <a:latin typeface="Arial" charset="0"/>
            </a:endParaRPr>
          </a:p>
          <a:p>
            <a:pPr marL="342900" indent="-342900">
              <a:tabLst>
                <a:tab pos="228600" algn="l"/>
              </a:tabLst>
            </a:pPr>
            <a:r>
              <a:rPr lang="en-US" sz="1400" b="1" dirty="0" smtClean="0">
                <a:solidFill>
                  <a:srgbClr val="FFC000"/>
                </a:solidFill>
                <a:latin typeface="Arial" charset="0"/>
              </a:rPr>
              <a:t>        The </a:t>
            </a:r>
            <a:r>
              <a:rPr lang="en-US" sz="1400" b="1" dirty="0">
                <a:solidFill>
                  <a:srgbClr val="FFC000"/>
                </a:solidFill>
                <a:latin typeface="Arial" charset="0"/>
              </a:rPr>
              <a:t>two measures are combined to </a:t>
            </a:r>
            <a:endParaRPr lang="en-US" sz="1400" b="1" dirty="0" smtClean="0">
              <a:solidFill>
                <a:srgbClr val="FFC000"/>
              </a:solidFill>
              <a:latin typeface="Arial" charset="0"/>
            </a:endParaRPr>
          </a:p>
          <a:p>
            <a:pPr marL="342900" indent="-342900">
              <a:tabLst>
                <a:tab pos="228600" algn="l"/>
              </a:tabLst>
            </a:pPr>
            <a:r>
              <a:rPr lang="en-US" sz="1400" b="1" dirty="0" smtClean="0">
                <a:solidFill>
                  <a:srgbClr val="FFC000"/>
                </a:solidFill>
                <a:latin typeface="Arial" charset="0"/>
              </a:rPr>
              <a:t>        Determine a </a:t>
            </a:r>
            <a:r>
              <a:rPr lang="en-US" sz="1400" b="1" dirty="0">
                <a:solidFill>
                  <a:srgbClr val="FFC000"/>
                </a:solidFill>
                <a:latin typeface="Arial" charset="0"/>
              </a:rPr>
              <a:t>final rating.</a:t>
            </a:r>
          </a:p>
          <a:p>
            <a:pPr marL="342900" indent="-342900">
              <a:tabLst>
                <a:tab pos="228600" algn="l"/>
              </a:tabLst>
            </a:pPr>
            <a:endParaRPr lang="en-CA" sz="1400" b="1" dirty="0">
              <a:solidFill>
                <a:schemeClr val="tx2"/>
              </a:solidFill>
              <a:latin typeface="Arial" charset="0"/>
            </a:endParaRPr>
          </a:p>
        </p:txBody>
      </p:sp>
      <p:sp>
        <p:nvSpPr>
          <p:cNvPr id="72781" name="Rectangle 77"/>
          <p:cNvSpPr>
            <a:spLocks noChangeArrowheads="1"/>
          </p:cNvSpPr>
          <p:nvPr/>
        </p:nvSpPr>
        <p:spPr bwMode="auto">
          <a:xfrm>
            <a:off x="1447800" y="304800"/>
            <a:ext cx="6324600" cy="609600"/>
          </a:xfrm>
          <a:prstGeom prst="rect">
            <a:avLst/>
          </a:prstGeom>
          <a:noFill/>
          <a:ln w="9525">
            <a:noFill/>
            <a:miter lim="800000"/>
            <a:headEnd/>
            <a:tailEnd/>
          </a:ln>
          <a:effectLst/>
        </p:spPr>
        <p:txBody>
          <a:bodyPr lIns="81226" tIns="40613" rIns="81226" bIns="40613"/>
          <a:lstStyle/>
          <a:p>
            <a:pPr algn="ctr">
              <a:defRPr/>
            </a:pPr>
            <a:r>
              <a:rPr lang="en-US" sz="3600" b="1" dirty="0">
                <a:solidFill>
                  <a:srgbClr val="FFC000"/>
                </a:solidFill>
                <a:effectLst>
                  <a:outerShdw blurRad="38100" dist="38100" dir="2700000" algn="tl">
                    <a:srgbClr val="000000"/>
                  </a:outerShdw>
                </a:effectLst>
                <a:latin typeface="Times New Roman" pitchFamily="18" charset="0"/>
              </a:rPr>
              <a:t>Visual Evaluation Procedures</a:t>
            </a:r>
            <a:endParaRPr lang="en-CA" sz="3600" b="1" dirty="0">
              <a:solidFill>
                <a:srgbClr val="FFC000"/>
              </a:solidFill>
              <a:effectLst>
                <a:outerShdw blurRad="38100" dist="38100" dir="2700000" algn="tl">
                  <a:srgbClr val="000000"/>
                </a:outerShdw>
              </a:effectLst>
              <a:latin typeface="Times New Roman" pitchFamily="18" charset="0"/>
            </a:endParaRPr>
          </a:p>
        </p:txBody>
      </p:sp>
      <p:sp>
        <p:nvSpPr>
          <p:cNvPr id="13318" name="Line 77"/>
          <p:cNvSpPr>
            <a:spLocks noChangeShapeType="1"/>
          </p:cNvSpPr>
          <p:nvPr/>
        </p:nvSpPr>
        <p:spPr bwMode="auto">
          <a:xfrm>
            <a:off x="228600" y="1160463"/>
            <a:ext cx="8686800" cy="0"/>
          </a:xfrm>
          <a:prstGeom prst="line">
            <a:avLst/>
          </a:prstGeom>
          <a:noFill/>
          <a:ln w="25400">
            <a:solidFill>
              <a:srgbClr val="FFC000"/>
            </a:solidFill>
            <a:round/>
            <a:headEnd/>
            <a:tailEnd/>
          </a:ln>
        </p:spPr>
        <p:txBody>
          <a:bodyPr/>
          <a:lstStyle/>
          <a:p>
            <a:endParaRPr lang="en-CA"/>
          </a:p>
        </p:txBody>
      </p:sp>
      <p:pic>
        <p:nvPicPr>
          <p:cNvPr id="79" name="Picture 5" descr="BCID_BPOE_V_RGB_rev"/>
          <p:cNvPicPr>
            <a:picLocks noChangeAspect="1" noChangeArrowheads="1"/>
          </p:cNvPicPr>
          <p:nvPr/>
        </p:nvPicPr>
        <p:blipFill>
          <a:blip r:embed="rId2" cstate="print">
            <a:lum bright="-10000" contrast="10000"/>
          </a:blip>
          <a:srcRect l="19841" t="13252" r="18835" b="24738"/>
          <a:stretch>
            <a:fillRect/>
          </a:stretch>
        </p:blipFill>
        <p:spPr bwMode="auto">
          <a:xfrm>
            <a:off x="8001000" y="5986463"/>
            <a:ext cx="860425" cy="763587"/>
          </a:xfrm>
          <a:prstGeom prst="rect">
            <a:avLst/>
          </a:prstGeom>
          <a:noFill/>
          <a:ln w="9525">
            <a:noFill/>
            <a:miter lim="800000"/>
            <a:headEnd/>
            <a:tailEnd/>
          </a:ln>
        </p:spPr>
      </p:pic>
      <p:sp>
        <p:nvSpPr>
          <p:cNvPr id="81" name="Text Box 2"/>
          <p:cNvSpPr txBox="1">
            <a:spLocks noChangeArrowheads="1"/>
          </p:cNvSpPr>
          <p:nvPr/>
        </p:nvSpPr>
        <p:spPr bwMode="auto">
          <a:xfrm>
            <a:off x="8763000" y="6400800"/>
            <a:ext cx="381000" cy="307777"/>
          </a:xfrm>
          <a:prstGeom prst="rect">
            <a:avLst/>
          </a:prstGeom>
          <a:noFill/>
          <a:ln w="9525">
            <a:noFill/>
            <a:miter lim="800000"/>
            <a:headEnd/>
            <a:tailEnd/>
          </a:ln>
        </p:spPr>
        <p:txBody>
          <a:bodyPr>
            <a:spAutoFit/>
          </a:bodyPr>
          <a:lstStyle/>
          <a:p>
            <a:pPr>
              <a:spcBef>
                <a:spcPct val="50000"/>
              </a:spcBef>
            </a:pPr>
            <a:r>
              <a:rPr lang="en-GB" sz="1400" dirty="0" smtClean="0">
                <a:latin typeface="Arial" charset="0"/>
              </a:rPr>
              <a:t>5</a:t>
            </a:r>
            <a:endParaRPr lang="en-GB" sz="1400" dirty="0">
              <a:latin typeface="Monotype Sorts" pitchFamily="2" charset="2"/>
            </a:endParaRPr>
          </a:p>
        </p:txBody>
      </p:sp>
      <p:pic>
        <p:nvPicPr>
          <p:cNvPr id="31745" name="Picture 1"/>
          <p:cNvPicPr>
            <a:picLocks noChangeAspect="1" noChangeArrowheads="1"/>
          </p:cNvPicPr>
          <p:nvPr/>
        </p:nvPicPr>
        <p:blipFill>
          <a:blip r:embed="rId3" cstate="print"/>
          <a:srcRect/>
          <a:stretch>
            <a:fillRect/>
          </a:stretch>
        </p:blipFill>
        <p:spPr bwMode="auto">
          <a:xfrm>
            <a:off x="5593829" y="1869606"/>
            <a:ext cx="2664296" cy="1769510"/>
          </a:xfrm>
          <a:prstGeom prst="rect">
            <a:avLst/>
          </a:prstGeom>
          <a:noFill/>
          <a:ln w="12700">
            <a:solidFill>
              <a:schemeClr val="tx1"/>
            </a:solidFill>
            <a:miter lim="800000"/>
            <a:headEnd/>
            <a:tailEnd/>
          </a:ln>
          <a:effectLst/>
        </p:spPr>
      </p:pic>
      <p:sp>
        <p:nvSpPr>
          <p:cNvPr id="8" name="Rectangle 7"/>
          <p:cNvSpPr/>
          <p:nvPr/>
        </p:nvSpPr>
        <p:spPr>
          <a:xfrm>
            <a:off x="683568" y="1352962"/>
            <a:ext cx="7776864" cy="707886"/>
          </a:xfrm>
          <a:prstGeom prst="rect">
            <a:avLst/>
          </a:prstGeom>
        </p:spPr>
        <p:txBody>
          <a:bodyPr wrap="square">
            <a:spAutoFit/>
          </a:bodyPr>
          <a:lstStyle/>
          <a:p>
            <a:pPr marL="342900" indent="-342900">
              <a:tabLst>
                <a:tab pos="228600" algn="l"/>
              </a:tabLst>
            </a:pPr>
            <a:r>
              <a:rPr lang="en-US" sz="2000" b="1" dirty="0" smtClean="0">
                <a:solidFill>
                  <a:srgbClr val="FFFFFF"/>
                </a:solidFill>
                <a:latin typeface="Arial" charset="0"/>
              </a:rPr>
              <a:t>The visual evaluation approach assesses landscape using two</a:t>
            </a:r>
          </a:p>
          <a:p>
            <a:pPr marL="342900" indent="-342900">
              <a:tabLst>
                <a:tab pos="228600" algn="l"/>
              </a:tabLst>
            </a:pPr>
            <a:r>
              <a:rPr lang="en-US" sz="2000" b="1" dirty="0" smtClean="0">
                <a:solidFill>
                  <a:srgbClr val="FFFFFF"/>
                </a:solidFill>
                <a:latin typeface="Arial" charset="0"/>
              </a:rPr>
              <a:t>independent measures:</a:t>
            </a:r>
            <a:endParaRPr lang="en-US" sz="2000" b="1" dirty="0">
              <a:solidFill>
                <a:srgbClr val="FFFFFF"/>
              </a:solidFill>
              <a:latin typeface="Arial" charset="0"/>
            </a:endParaRPr>
          </a:p>
        </p:txBody>
      </p:sp>
      <p:pic>
        <p:nvPicPr>
          <p:cNvPr id="31747" name="Picture 3"/>
          <p:cNvPicPr>
            <a:picLocks noChangeAspect="1" noChangeArrowheads="1"/>
          </p:cNvPicPr>
          <p:nvPr/>
        </p:nvPicPr>
        <p:blipFill>
          <a:blip r:embed="rId4" cstate="print"/>
          <a:srcRect/>
          <a:stretch>
            <a:fillRect/>
          </a:stretch>
        </p:blipFill>
        <p:spPr bwMode="auto">
          <a:xfrm>
            <a:off x="5607083" y="3797529"/>
            <a:ext cx="2699808" cy="1791711"/>
          </a:xfrm>
          <a:prstGeom prst="rect">
            <a:avLst/>
          </a:prstGeom>
          <a:noFill/>
          <a:ln w="6350">
            <a:solidFill>
              <a:schemeClr val="tx1"/>
            </a:solidFill>
            <a:miter lim="800000"/>
            <a:headEnd/>
            <a:tailEnd/>
          </a:ln>
        </p:spPr>
      </p:pic>
      <p:sp>
        <p:nvSpPr>
          <p:cNvPr id="11" name="Right Arrow 10"/>
          <p:cNvSpPr/>
          <p:nvPr/>
        </p:nvSpPr>
        <p:spPr>
          <a:xfrm>
            <a:off x="4499992" y="2492896"/>
            <a:ext cx="978408" cy="484632"/>
          </a:xfrm>
          <a:prstGeom prst="rightArrow">
            <a:avLst/>
          </a:prstGeom>
          <a:solidFill>
            <a:schemeClr val="tx1">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solidFill>
                <a:srgbClr val="FFFF00"/>
              </a:solidFill>
            </a:endParaRPr>
          </a:p>
        </p:txBody>
      </p:sp>
      <p:sp>
        <p:nvSpPr>
          <p:cNvPr id="12" name="Right Arrow 11"/>
          <p:cNvSpPr/>
          <p:nvPr/>
        </p:nvSpPr>
        <p:spPr>
          <a:xfrm>
            <a:off x="4499992" y="4024488"/>
            <a:ext cx="978408" cy="484632"/>
          </a:xfrm>
          <a:prstGeom prst="rightArrow">
            <a:avLst/>
          </a:prstGeom>
          <a:solidFill>
            <a:schemeClr val="tx1">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solidFill>
                <a:srgbClr val="FFFF00"/>
              </a:solidFill>
            </a:endParaRPr>
          </a:p>
        </p:txBody>
      </p:sp>
      <p:sp>
        <p:nvSpPr>
          <p:cNvPr id="13" name="TextBox 12"/>
          <p:cNvSpPr txBox="1"/>
          <p:nvPr/>
        </p:nvSpPr>
        <p:spPr>
          <a:xfrm>
            <a:off x="6865173" y="4149080"/>
            <a:ext cx="659155" cy="246221"/>
          </a:xfrm>
          <a:prstGeom prst="rect">
            <a:avLst/>
          </a:prstGeom>
          <a:noFill/>
        </p:spPr>
        <p:txBody>
          <a:bodyPr wrap="none" rtlCol="0">
            <a:spAutoFit/>
          </a:bodyPr>
          <a:lstStyle/>
          <a:p>
            <a:r>
              <a:rPr lang="en-CA" sz="1000" dirty="0" smtClean="0"/>
              <a:t>4.2% Alt</a:t>
            </a:r>
            <a:endParaRPr lang="en-CA" sz="1000" dirty="0"/>
          </a:p>
        </p:txBody>
      </p:sp>
    </p:spTree>
  </p:cSld>
  <p:clrMapOvr>
    <a:masterClrMapping/>
  </p:clrMapOvr>
  <p:transition spd="med">
    <p:circl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76"/>
          <p:cNvSpPr>
            <a:spLocks noChangeArrowheads="1"/>
          </p:cNvSpPr>
          <p:nvPr/>
        </p:nvSpPr>
        <p:spPr bwMode="auto">
          <a:xfrm>
            <a:off x="971600" y="1340768"/>
            <a:ext cx="7272808" cy="4708981"/>
          </a:xfrm>
          <a:prstGeom prst="rect">
            <a:avLst/>
          </a:prstGeom>
          <a:noFill/>
          <a:ln w="9525">
            <a:noFill/>
            <a:miter lim="800000"/>
            <a:headEnd/>
            <a:tailEnd/>
          </a:ln>
        </p:spPr>
        <p:txBody>
          <a:bodyPr wrap="square" anchor="ctr">
            <a:spAutoFit/>
          </a:bodyPr>
          <a:lstStyle/>
          <a:p>
            <a:pPr marL="342900" indent="-342900">
              <a:tabLst>
                <a:tab pos="228600" algn="l"/>
              </a:tabLst>
            </a:pPr>
            <a:endParaRPr lang="en-CA" sz="1400" b="1" dirty="0">
              <a:solidFill>
                <a:srgbClr val="FFFFFF"/>
              </a:solidFill>
              <a:latin typeface="Arial" charset="0"/>
            </a:endParaRPr>
          </a:p>
          <a:p>
            <a:pPr marL="342900" indent="-342900">
              <a:buFont typeface="+mj-lt"/>
              <a:buAutoNum type="arabicPeriod"/>
              <a:tabLst>
                <a:tab pos="228600" algn="l"/>
              </a:tabLst>
            </a:pPr>
            <a:r>
              <a:rPr lang="en-GB" sz="1800" b="1" dirty="0" smtClean="0">
                <a:solidFill>
                  <a:srgbClr val="FFFFFF"/>
                </a:solidFill>
                <a:latin typeface="Arial" charset="0"/>
              </a:rPr>
              <a:t>The Forest Planning and Practices Regulation S.1.1 defines 5 categories of alteration: </a:t>
            </a:r>
          </a:p>
          <a:p>
            <a:pPr marL="342900" indent="-342900">
              <a:tabLst>
                <a:tab pos="228600" algn="l"/>
              </a:tabLst>
            </a:pPr>
            <a:endParaRPr lang="en-GB" sz="800" b="1" dirty="0" smtClean="0">
              <a:solidFill>
                <a:srgbClr val="FFFFFF"/>
              </a:solidFill>
              <a:latin typeface="Arial" charset="0"/>
            </a:endParaRPr>
          </a:p>
          <a:p>
            <a:pPr marL="800100" lvl="1" indent="-342900">
              <a:tabLst>
                <a:tab pos="228600" algn="l"/>
              </a:tabLst>
            </a:pPr>
            <a:r>
              <a:rPr lang="en-GB" b="1" dirty="0" smtClean="0">
                <a:solidFill>
                  <a:srgbClr val="FFC000"/>
                </a:solidFill>
                <a:latin typeface="Arial" charset="0"/>
              </a:rPr>
              <a:t>- Preservation</a:t>
            </a:r>
          </a:p>
          <a:p>
            <a:pPr marL="800100" lvl="1" indent="-342900">
              <a:tabLst>
                <a:tab pos="228600" algn="l"/>
              </a:tabLst>
            </a:pPr>
            <a:r>
              <a:rPr lang="en-GB" b="1" dirty="0" smtClean="0">
                <a:solidFill>
                  <a:srgbClr val="FFC000"/>
                </a:solidFill>
                <a:latin typeface="Arial" charset="0"/>
              </a:rPr>
              <a:t>- Retention</a:t>
            </a:r>
          </a:p>
          <a:p>
            <a:pPr marL="800100" lvl="1" indent="-342900">
              <a:tabLst>
                <a:tab pos="228600" algn="l"/>
              </a:tabLst>
            </a:pPr>
            <a:r>
              <a:rPr lang="en-GB" b="1" dirty="0" smtClean="0">
                <a:solidFill>
                  <a:srgbClr val="FFC000"/>
                </a:solidFill>
                <a:latin typeface="Arial" charset="0"/>
              </a:rPr>
              <a:t>- Partial Retention</a:t>
            </a:r>
          </a:p>
          <a:p>
            <a:pPr marL="800100" lvl="1" indent="-342900">
              <a:tabLst>
                <a:tab pos="228600" algn="l"/>
              </a:tabLst>
            </a:pPr>
            <a:r>
              <a:rPr lang="en-GB" b="1" dirty="0" smtClean="0">
                <a:solidFill>
                  <a:srgbClr val="FFC000"/>
                </a:solidFill>
                <a:latin typeface="Arial" charset="0"/>
              </a:rPr>
              <a:t>- Modification </a:t>
            </a:r>
          </a:p>
          <a:p>
            <a:pPr marL="800100" lvl="1" indent="-342900">
              <a:tabLst>
                <a:tab pos="228600" algn="l"/>
              </a:tabLst>
            </a:pPr>
            <a:r>
              <a:rPr lang="en-GB" b="1" dirty="0" smtClean="0">
                <a:solidFill>
                  <a:srgbClr val="FFC000"/>
                </a:solidFill>
                <a:latin typeface="Arial" charset="0"/>
              </a:rPr>
              <a:t>- Maximum Modification</a:t>
            </a:r>
            <a:endParaRPr lang="en-CA" b="1" dirty="0" smtClean="0">
              <a:solidFill>
                <a:srgbClr val="FFC000"/>
              </a:solidFill>
              <a:latin typeface="Arial" charset="0"/>
            </a:endParaRPr>
          </a:p>
          <a:p>
            <a:pPr marL="342900" indent="-342900">
              <a:tabLst>
                <a:tab pos="228600" algn="l"/>
              </a:tabLst>
            </a:pPr>
            <a:endParaRPr lang="en-CA" sz="1000" b="1" dirty="0" smtClean="0">
              <a:solidFill>
                <a:srgbClr val="FFFFFF"/>
              </a:solidFill>
              <a:latin typeface="Arial" charset="0"/>
            </a:endParaRPr>
          </a:p>
          <a:p>
            <a:pPr marL="342900" indent="-342900">
              <a:tabLst>
                <a:tab pos="228600" algn="l"/>
              </a:tabLst>
            </a:pPr>
            <a:endParaRPr lang="en-CA" sz="800" b="1" dirty="0">
              <a:solidFill>
                <a:srgbClr val="FFFFFF"/>
              </a:solidFill>
              <a:latin typeface="Arial" charset="0"/>
            </a:endParaRPr>
          </a:p>
          <a:p>
            <a:pPr marL="342900" indent="-342900">
              <a:buFontTx/>
              <a:buAutoNum type="arabicPeriod" startAt="2"/>
              <a:tabLst>
                <a:tab pos="228600" algn="l"/>
              </a:tabLst>
            </a:pPr>
            <a:r>
              <a:rPr lang="en-US" sz="1800" b="1" dirty="0" smtClean="0">
                <a:solidFill>
                  <a:srgbClr val="FFFFFF"/>
                </a:solidFill>
                <a:latin typeface="Arial" charset="0"/>
              </a:rPr>
              <a:t>The final EE rating for VQO achievement are expressed as follows:</a:t>
            </a:r>
          </a:p>
          <a:p>
            <a:pPr marL="342900" indent="-342900">
              <a:tabLst>
                <a:tab pos="228600" algn="l"/>
              </a:tabLst>
            </a:pPr>
            <a:endParaRPr lang="en-US" sz="800" b="1" dirty="0" smtClean="0">
              <a:solidFill>
                <a:srgbClr val="FFFFFF"/>
              </a:solidFill>
              <a:latin typeface="Arial" charset="0"/>
            </a:endParaRPr>
          </a:p>
          <a:p>
            <a:pPr marL="546100" lvl="1" indent="-96838">
              <a:buFontTx/>
              <a:buChar char="-"/>
              <a:tabLst>
                <a:tab pos="228600" algn="l"/>
              </a:tabLst>
            </a:pPr>
            <a:r>
              <a:rPr lang="en-US" b="1" dirty="0" smtClean="0">
                <a:solidFill>
                  <a:srgbClr val="FFC000"/>
                </a:solidFill>
                <a:latin typeface="Arial" charset="0"/>
              </a:rPr>
              <a:t>Clearly not met</a:t>
            </a:r>
          </a:p>
          <a:p>
            <a:pPr marL="546100" lvl="1" indent="-96838">
              <a:buFontTx/>
              <a:buChar char="-"/>
              <a:tabLst>
                <a:tab pos="228600" algn="l"/>
              </a:tabLst>
            </a:pPr>
            <a:r>
              <a:rPr lang="en-US" b="1" dirty="0" smtClean="0">
                <a:solidFill>
                  <a:srgbClr val="FFC000"/>
                </a:solidFill>
                <a:latin typeface="Arial" charset="0"/>
              </a:rPr>
              <a:t>Not met</a:t>
            </a:r>
          </a:p>
          <a:p>
            <a:pPr marL="546100" lvl="1" indent="-96838">
              <a:buFontTx/>
              <a:buChar char="-"/>
              <a:tabLst>
                <a:tab pos="228600" algn="l"/>
              </a:tabLst>
            </a:pPr>
            <a:r>
              <a:rPr lang="en-US" b="1" dirty="0" smtClean="0">
                <a:solidFill>
                  <a:srgbClr val="FFC000"/>
                </a:solidFill>
                <a:latin typeface="Arial" charset="0"/>
              </a:rPr>
              <a:t>Borderline</a:t>
            </a:r>
          </a:p>
          <a:p>
            <a:pPr marL="546100" lvl="1" indent="-96838">
              <a:buFontTx/>
              <a:buChar char="-"/>
              <a:tabLst>
                <a:tab pos="228600" algn="l"/>
              </a:tabLst>
            </a:pPr>
            <a:r>
              <a:rPr lang="en-US" b="1" dirty="0" smtClean="0">
                <a:solidFill>
                  <a:srgbClr val="FFC000"/>
                </a:solidFill>
                <a:latin typeface="Arial" charset="0"/>
              </a:rPr>
              <a:t>Met</a:t>
            </a:r>
          </a:p>
          <a:p>
            <a:pPr marL="546100" lvl="1" indent="-96838">
              <a:buFontTx/>
              <a:buChar char="-"/>
              <a:tabLst>
                <a:tab pos="228600" algn="l"/>
              </a:tabLst>
            </a:pPr>
            <a:r>
              <a:rPr lang="en-US" b="1" dirty="0" smtClean="0">
                <a:solidFill>
                  <a:srgbClr val="FFC000"/>
                </a:solidFill>
                <a:latin typeface="Arial" charset="0"/>
              </a:rPr>
              <a:t>Well Met</a:t>
            </a:r>
            <a:r>
              <a:rPr lang="en-US" sz="1400" b="1" dirty="0" smtClean="0">
                <a:solidFill>
                  <a:srgbClr val="FFFFFF"/>
                </a:solidFill>
                <a:latin typeface="Arial" charset="0"/>
              </a:rPr>
              <a:t/>
            </a:r>
            <a:br>
              <a:rPr lang="en-US" sz="1400" b="1" dirty="0" smtClean="0">
                <a:solidFill>
                  <a:srgbClr val="FFFFFF"/>
                </a:solidFill>
                <a:latin typeface="Arial" charset="0"/>
              </a:rPr>
            </a:br>
            <a:r>
              <a:rPr lang="en-US" sz="1400" b="1" dirty="0" smtClean="0">
                <a:solidFill>
                  <a:srgbClr val="FFFFFF"/>
                </a:solidFill>
                <a:latin typeface="Arial" charset="0"/>
              </a:rPr>
              <a:t>	</a:t>
            </a:r>
            <a:endParaRPr lang="en-CA" sz="1400" b="1" dirty="0">
              <a:solidFill>
                <a:schemeClr val="tx2"/>
              </a:solidFill>
              <a:latin typeface="Arial" charset="0"/>
            </a:endParaRPr>
          </a:p>
        </p:txBody>
      </p:sp>
      <p:sp>
        <p:nvSpPr>
          <p:cNvPr id="72781" name="Rectangle 77"/>
          <p:cNvSpPr>
            <a:spLocks noChangeArrowheads="1"/>
          </p:cNvSpPr>
          <p:nvPr/>
        </p:nvSpPr>
        <p:spPr bwMode="auto">
          <a:xfrm>
            <a:off x="1447800" y="304800"/>
            <a:ext cx="6324600" cy="609600"/>
          </a:xfrm>
          <a:prstGeom prst="rect">
            <a:avLst/>
          </a:prstGeom>
          <a:noFill/>
          <a:ln w="9525">
            <a:noFill/>
            <a:miter lim="800000"/>
            <a:headEnd/>
            <a:tailEnd/>
          </a:ln>
          <a:effectLst/>
        </p:spPr>
        <p:txBody>
          <a:bodyPr lIns="81226" tIns="40613" rIns="81226" bIns="40613"/>
          <a:lstStyle/>
          <a:p>
            <a:pPr algn="ctr">
              <a:defRPr/>
            </a:pPr>
            <a:r>
              <a:rPr lang="en-US" sz="3600" b="1" dirty="0">
                <a:solidFill>
                  <a:srgbClr val="FFC000"/>
                </a:solidFill>
                <a:effectLst>
                  <a:outerShdw blurRad="38100" dist="38100" dir="2700000" algn="tl">
                    <a:srgbClr val="000000"/>
                  </a:outerShdw>
                </a:effectLst>
                <a:latin typeface="Times New Roman" pitchFamily="18" charset="0"/>
              </a:rPr>
              <a:t>Visual Evaluation Procedures</a:t>
            </a:r>
            <a:endParaRPr lang="en-CA" sz="3600" b="1" dirty="0">
              <a:solidFill>
                <a:srgbClr val="FFC000"/>
              </a:solidFill>
              <a:effectLst>
                <a:outerShdw blurRad="38100" dist="38100" dir="2700000" algn="tl">
                  <a:srgbClr val="000000"/>
                </a:outerShdw>
              </a:effectLst>
              <a:latin typeface="Times New Roman" pitchFamily="18" charset="0"/>
            </a:endParaRPr>
          </a:p>
        </p:txBody>
      </p:sp>
      <p:sp>
        <p:nvSpPr>
          <p:cNvPr id="13318" name="Line 77"/>
          <p:cNvSpPr>
            <a:spLocks noChangeShapeType="1"/>
          </p:cNvSpPr>
          <p:nvPr/>
        </p:nvSpPr>
        <p:spPr bwMode="auto">
          <a:xfrm>
            <a:off x="228600" y="1160463"/>
            <a:ext cx="8686800" cy="0"/>
          </a:xfrm>
          <a:prstGeom prst="line">
            <a:avLst/>
          </a:prstGeom>
          <a:noFill/>
          <a:ln w="25400">
            <a:solidFill>
              <a:srgbClr val="FFC000"/>
            </a:solidFill>
            <a:round/>
            <a:headEnd/>
            <a:tailEnd/>
          </a:ln>
        </p:spPr>
        <p:txBody>
          <a:bodyPr/>
          <a:lstStyle/>
          <a:p>
            <a:endParaRPr lang="en-CA" dirty="0"/>
          </a:p>
        </p:txBody>
      </p:sp>
      <p:pic>
        <p:nvPicPr>
          <p:cNvPr id="79" name="Picture 5" descr="BCID_BPOE_V_RGB_rev"/>
          <p:cNvPicPr>
            <a:picLocks noChangeAspect="1" noChangeArrowheads="1"/>
          </p:cNvPicPr>
          <p:nvPr/>
        </p:nvPicPr>
        <p:blipFill>
          <a:blip r:embed="rId2" cstate="print">
            <a:lum bright="-10000" contrast="10000"/>
          </a:blip>
          <a:srcRect l="19841" t="13252" r="18835" b="24738"/>
          <a:stretch>
            <a:fillRect/>
          </a:stretch>
        </p:blipFill>
        <p:spPr bwMode="auto">
          <a:xfrm>
            <a:off x="8001000" y="5986463"/>
            <a:ext cx="860425" cy="763587"/>
          </a:xfrm>
          <a:prstGeom prst="rect">
            <a:avLst/>
          </a:prstGeom>
          <a:noFill/>
          <a:ln w="9525">
            <a:noFill/>
            <a:miter lim="800000"/>
            <a:headEnd/>
            <a:tailEnd/>
          </a:ln>
        </p:spPr>
      </p:pic>
      <p:sp>
        <p:nvSpPr>
          <p:cNvPr id="81" name="Text Box 2"/>
          <p:cNvSpPr txBox="1">
            <a:spLocks noChangeArrowheads="1"/>
          </p:cNvSpPr>
          <p:nvPr/>
        </p:nvSpPr>
        <p:spPr bwMode="auto">
          <a:xfrm>
            <a:off x="8763000" y="6400800"/>
            <a:ext cx="381000" cy="307777"/>
          </a:xfrm>
          <a:prstGeom prst="rect">
            <a:avLst/>
          </a:prstGeom>
          <a:noFill/>
          <a:ln w="9525">
            <a:noFill/>
            <a:miter lim="800000"/>
            <a:headEnd/>
            <a:tailEnd/>
          </a:ln>
        </p:spPr>
        <p:txBody>
          <a:bodyPr>
            <a:spAutoFit/>
          </a:bodyPr>
          <a:lstStyle/>
          <a:p>
            <a:pPr>
              <a:spcBef>
                <a:spcPct val="50000"/>
              </a:spcBef>
            </a:pPr>
            <a:r>
              <a:rPr lang="en-GB" sz="1400" dirty="0" smtClean="0">
                <a:latin typeface="Arial" charset="0"/>
              </a:rPr>
              <a:t>6</a:t>
            </a:r>
            <a:endParaRPr lang="en-GB" sz="1400" dirty="0">
              <a:latin typeface="Monotype Sorts" pitchFamily="2" charset="2"/>
            </a:endParaRPr>
          </a:p>
        </p:txBody>
      </p:sp>
    </p:spTree>
  </p:cSld>
  <p:clrMapOvr>
    <a:masterClrMapping/>
  </p:clrMapOvr>
  <p:transition spd="med">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type="body" idx="1"/>
          </p:nvPr>
        </p:nvSpPr>
        <p:spPr>
          <a:xfrm>
            <a:off x="990600" y="1340768"/>
            <a:ext cx="7467600" cy="4530725"/>
          </a:xfrm>
        </p:spPr>
        <p:txBody>
          <a:bodyPr/>
          <a:lstStyle/>
          <a:p>
            <a:pPr>
              <a:spcBef>
                <a:spcPct val="50000"/>
              </a:spcBef>
              <a:defRPr/>
            </a:pPr>
            <a:endParaRPr lang="en-CA" sz="800" b="1" dirty="0" smtClean="0">
              <a:cs typeface="Arial" charset="0"/>
            </a:endParaRPr>
          </a:p>
          <a:p>
            <a:pPr>
              <a:buFont typeface="Arial" pitchFamily="34" charset="0"/>
              <a:buChar char="•"/>
              <a:defRPr/>
            </a:pPr>
            <a:r>
              <a:rPr lang="en-CA" sz="2000" b="1" dirty="0" smtClean="0">
                <a:cs typeface="Arial" charset="0"/>
              </a:rPr>
              <a:t>Between 2006 and 2008 the FREP program randomly sampled 234 visual openings harvested under the Code.</a:t>
            </a:r>
          </a:p>
          <a:p>
            <a:pPr>
              <a:buFont typeface="Arial" pitchFamily="34" charset="0"/>
              <a:buChar char="•"/>
              <a:defRPr/>
            </a:pPr>
            <a:endParaRPr lang="en-CA" sz="1000" b="1" dirty="0" smtClean="0">
              <a:cs typeface="Arial" charset="0"/>
            </a:endParaRPr>
          </a:p>
          <a:p>
            <a:pPr>
              <a:buFont typeface="Arial" pitchFamily="34" charset="0"/>
              <a:buChar char="•"/>
              <a:defRPr/>
            </a:pPr>
            <a:r>
              <a:rPr lang="en-CA" sz="2000" b="1" dirty="0" smtClean="0">
                <a:cs typeface="Arial" charset="0"/>
              </a:rPr>
              <a:t>Extension Note #13 was released in 2010 summarizing the results of the Code sampling provincially.</a:t>
            </a:r>
          </a:p>
          <a:p>
            <a:pPr>
              <a:defRPr/>
            </a:pPr>
            <a:endParaRPr lang="en-CA" sz="1000" b="1" dirty="0" smtClean="0">
              <a:cs typeface="Arial" charset="0"/>
            </a:endParaRPr>
          </a:p>
          <a:p>
            <a:pPr>
              <a:buFont typeface="Arial" pitchFamily="34" charset="0"/>
              <a:buChar char="•"/>
              <a:defRPr/>
            </a:pPr>
            <a:r>
              <a:rPr lang="en-CA" sz="2000" b="1" dirty="0" smtClean="0">
                <a:cs typeface="Arial" charset="0"/>
              </a:rPr>
              <a:t>In 2008 FREP began sampling FRPA (FSP) openings across the province to determine the effectiveness of managing visuals under FRPA.</a:t>
            </a:r>
            <a:endParaRPr lang="en-CA" sz="2000" b="1" dirty="0" smtClean="0">
              <a:solidFill>
                <a:srgbClr val="FFFFFF"/>
              </a:solidFill>
            </a:endParaRPr>
          </a:p>
          <a:p>
            <a:pPr eaLnBrk="1" hangingPunct="1">
              <a:spcBef>
                <a:spcPct val="0"/>
              </a:spcBef>
              <a:buClr>
                <a:srgbClr val="EBC047"/>
              </a:buClr>
              <a:buSzTx/>
              <a:buFontTx/>
              <a:buChar char="•"/>
            </a:pPr>
            <a:endParaRPr lang="en-CA" sz="1000" b="1" dirty="0" smtClean="0">
              <a:solidFill>
                <a:srgbClr val="FFFFFF"/>
              </a:solidFill>
              <a:effectLst/>
            </a:endParaRPr>
          </a:p>
          <a:p>
            <a:pPr eaLnBrk="1" hangingPunct="1">
              <a:spcBef>
                <a:spcPct val="0"/>
              </a:spcBef>
              <a:buClr>
                <a:schemeClr val="tx1"/>
              </a:buClr>
              <a:buSzTx/>
              <a:buFontTx/>
              <a:buChar char="•"/>
            </a:pPr>
            <a:r>
              <a:rPr lang="en-CA" sz="2000" b="1" dirty="0" smtClean="0">
                <a:solidFill>
                  <a:srgbClr val="FFFFFF"/>
                </a:solidFill>
                <a:effectLst/>
              </a:rPr>
              <a:t>Visuals were added to the FREP mandatory list in 2009 and the goal is to sample 20 FRPA landscapes per district by 2012.</a:t>
            </a:r>
          </a:p>
          <a:p>
            <a:pPr eaLnBrk="1" hangingPunct="1">
              <a:spcBef>
                <a:spcPct val="0"/>
              </a:spcBef>
              <a:buClr>
                <a:schemeClr val="tx1"/>
              </a:buClr>
              <a:buSzTx/>
              <a:buFontTx/>
              <a:buChar char="•"/>
            </a:pPr>
            <a:endParaRPr lang="en-CA" sz="800" b="1" dirty="0" smtClean="0">
              <a:solidFill>
                <a:srgbClr val="FFFFFF"/>
              </a:solidFill>
              <a:effectLst/>
            </a:endParaRPr>
          </a:p>
          <a:p>
            <a:pPr eaLnBrk="1" hangingPunct="1">
              <a:spcBef>
                <a:spcPct val="0"/>
              </a:spcBef>
              <a:buClr>
                <a:schemeClr val="tx1"/>
              </a:buClr>
            </a:pPr>
            <a:r>
              <a:rPr lang="en-CA" sz="2000" b="1" dirty="0" smtClean="0">
                <a:solidFill>
                  <a:srgbClr val="FFFFFF"/>
                </a:solidFill>
              </a:rPr>
              <a:t>To-date, provincially we have 221 samples.</a:t>
            </a:r>
            <a:endParaRPr lang="en-CA" sz="2000" b="1" dirty="0" smtClean="0">
              <a:solidFill>
                <a:schemeClr val="tx2"/>
              </a:solidFill>
              <a:effectLst/>
              <a:latin typeface="Arial" charset="0"/>
            </a:endParaRPr>
          </a:p>
          <a:p>
            <a:pPr eaLnBrk="1" hangingPunct="1">
              <a:spcBef>
                <a:spcPct val="0"/>
              </a:spcBef>
              <a:buClr>
                <a:srgbClr val="EBC047"/>
              </a:buClr>
              <a:buSzTx/>
              <a:buFontTx/>
              <a:buChar char="•"/>
            </a:pPr>
            <a:endParaRPr lang="en-CA" sz="2000" b="1" dirty="0" smtClean="0">
              <a:solidFill>
                <a:schemeClr val="tx2"/>
              </a:solidFill>
              <a:effectLst/>
              <a:latin typeface="Arial" charset="0"/>
            </a:endParaRPr>
          </a:p>
          <a:p>
            <a:pPr eaLnBrk="1" hangingPunct="1">
              <a:buFontTx/>
              <a:buChar char="•"/>
            </a:pPr>
            <a:endParaRPr lang="en-CA" sz="2000" b="1" dirty="0" smtClean="0">
              <a:solidFill>
                <a:schemeClr val="tx2"/>
              </a:solidFill>
              <a:effectLst/>
              <a:latin typeface="Arial" charset="0"/>
            </a:endParaRPr>
          </a:p>
          <a:p>
            <a:pPr eaLnBrk="1" hangingPunct="1">
              <a:buFontTx/>
              <a:buNone/>
            </a:pPr>
            <a:endParaRPr lang="en-CA" sz="2000" b="1" dirty="0" smtClean="0">
              <a:solidFill>
                <a:schemeClr val="tx2"/>
              </a:solidFill>
              <a:effectLst/>
              <a:latin typeface="Arial" charset="0"/>
            </a:endParaRPr>
          </a:p>
          <a:p>
            <a:pPr eaLnBrk="1" hangingPunct="1"/>
            <a:endParaRPr lang="en-CA" sz="2000" b="1" dirty="0" smtClean="0">
              <a:solidFill>
                <a:schemeClr val="tx2"/>
              </a:solidFill>
              <a:effectLst/>
              <a:latin typeface="Arial" charset="0"/>
            </a:endParaRPr>
          </a:p>
        </p:txBody>
      </p:sp>
      <p:sp>
        <p:nvSpPr>
          <p:cNvPr id="164868" name="Rectangle 4"/>
          <p:cNvSpPr>
            <a:spLocks noChangeArrowheads="1"/>
          </p:cNvSpPr>
          <p:nvPr/>
        </p:nvSpPr>
        <p:spPr bwMode="auto">
          <a:xfrm>
            <a:off x="0" y="304800"/>
            <a:ext cx="9144000" cy="609600"/>
          </a:xfrm>
          <a:prstGeom prst="rect">
            <a:avLst/>
          </a:prstGeom>
          <a:noFill/>
          <a:ln w="9525">
            <a:noFill/>
            <a:miter lim="800000"/>
            <a:headEnd/>
            <a:tailEnd/>
          </a:ln>
          <a:effectLst/>
        </p:spPr>
        <p:txBody>
          <a:bodyPr lIns="81226" tIns="40613" rIns="81226" bIns="40613"/>
          <a:lstStyle/>
          <a:p>
            <a:pPr algn="ctr">
              <a:defRPr/>
            </a:pPr>
            <a:r>
              <a:rPr lang="en-US" sz="3600" b="1" dirty="0" smtClean="0">
                <a:solidFill>
                  <a:srgbClr val="FFC000"/>
                </a:solidFill>
                <a:effectLst>
                  <a:outerShdw blurRad="38100" dist="38100" dir="2700000" algn="tl">
                    <a:srgbClr val="000000"/>
                  </a:outerShdw>
                </a:effectLst>
                <a:latin typeface="Times New Roman" pitchFamily="18" charset="0"/>
              </a:rPr>
              <a:t>Progress To Date</a:t>
            </a:r>
            <a:endParaRPr lang="en-CA" sz="3600" b="1" dirty="0">
              <a:solidFill>
                <a:srgbClr val="FFC000"/>
              </a:solidFill>
              <a:effectLst>
                <a:outerShdw blurRad="38100" dist="38100" dir="2700000" algn="tl">
                  <a:srgbClr val="000000"/>
                </a:outerShdw>
              </a:effectLst>
              <a:latin typeface="Times New Roman" pitchFamily="18" charset="0"/>
            </a:endParaRPr>
          </a:p>
        </p:txBody>
      </p:sp>
      <p:pic>
        <p:nvPicPr>
          <p:cNvPr id="79" name="Picture 5" descr="BCID_BPOE_V_RGB_rev"/>
          <p:cNvPicPr>
            <a:picLocks noChangeAspect="1" noChangeArrowheads="1"/>
          </p:cNvPicPr>
          <p:nvPr/>
        </p:nvPicPr>
        <p:blipFill>
          <a:blip r:embed="rId2" cstate="print">
            <a:lum bright="-10000" contrast="10000"/>
          </a:blip>
          <a:srcRect l="19841" t="13252" r="18835" b="24738"/>
          <a:stretch>
            <a:fillRect/>
          </a:stretch>
        </p:blipFill>
        <p:spPr bwMode="auto">
          <a:xfrm>
            <a:off x="8001000" y="5986463"/>
            <a:ext cx="860425" cy="763587"/>
          </a:xfrm>
          <a:prstGeom prst="rect">
            <a:avLst/>
          </a:prstGeom>
          <a:noFill/>
          <a:ln w="9525">
            <a:noFill/>
            <a:miter lim="800000"/>
            <a:headEnd/>
            <a:tailEnd/>
          </a:ln>
        </p:spPr>
      </p:pic>
      <p:sp>
        <p:nvSpPr>
          <p:cNvPr id="81" name="Text Box 2"/>
          <p:cNvSpPr txBox="1">
            <a:spLocks noChangeArrowheads="1"/>
          </p:cNvSpPr>
          <p:nvPr/>
        </p:nvSpPr>
        <p:spPr bwMode="auto">
          <a:xfrm>
            <a:off x="8763000" y="6400800"/>
            <a:ext cx="381000" cy="307777"/>
          </a:xfrm>
          <a:prstGeom prst="rect">
            <a:avLst/>
          </a:prstGeom>
          <a:noFill/>
          <a:ln w="9525">
            <a:noFill/>
            <a:miter lim="800000"/>
            <a:headEnd/>
            <a:tailEnd/>
          </a:ln>
        </p:spPr>
        <p:txBody>
          <a:bodyPr>
            <a:spAutoFit/>
          </a:bodyPr>
          <a:lstStyle/>
          <a:p>
            <a:pPr>
              <a:spcBef>
                <a:spcPct val="50000"/>
              </a:spcBef>
            </a:pPr>
            <a:r>
              <a:rPr lang="en-GB" sz="1400" dirty="0" smtClean="0">
                <a:latin typeface="Arial" charset="0"/>
              </a:rPr>
              <a:t>7</a:t>
            </a:r>
            <a:endParaRPr lang="en-GB" sz="1400" dirty="0">
              <a:latin typeface="Monotype Sorts" pitchFamily="2" charset="2"/>
            </a:endParaRPr>
          </a:p>
        </p:txBody>
      </p:sp>
      <p:sp>
        <p:nvSpPr>
          <p:cNvPr id="7" name="Line 77"/>
          <p:cNvSpPr>
            <a:spLocks noChangeShapeType="1"/>
          </p:cNvSpPr>
          <p:nvPr/>
        </p:nvSpPr>
        <p:spPr bwMode="auto">
          <a:xfrm>
            <a:off x="228600" y="1160463"/>
            <a:ext cx="8686800" cy="0"/>
          </a:xfrm>
          <a:prstGeom prst="line">
            <a:avLst/>
          </a:prstGeom>
          <a:noFill/>
          <a:ln w="25400">
            <a:solidFill>
              <a:srgbClr val="FFC000"/>
            </a:solidFill>
            <a:round/>
            <a:headEnd/>
            <a:tailEnd/>
          </a:ln>
        </p:spPr>
        <p:txBody>
          <a:bodyPr/>
          <a:lstStyle/>
          <a:p>
            <a:endParaRPr lang="en-CA"/>
          </a:p>
        </p:txBody>
      </p:sp>
    </p:spTree>
  </p:cSld>
  <p:clrMapOvr>
    <a:masterClrMapping/>
  </p:clrMapOvr>
  <p:transition spd="med">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836" name="Rectangle 4"/>
          <p:cNvSpPr>
            <a:spLocks noChangeArrowheads="1"/>
          </p:cNvSpPr>
          <p:nvPr/>
        </p:nvSpPr>
        <p:spPr bwMode="auto">
          <a:xfrm>
            <a:off x="0" y="1628800"/>
            <a:ext cx="9144000" cy="1944514"/>
          </a:xfrm>
          <a:prstGeom prst="rect">
            <a:avLst/>
          </a:prstGeom>
          <a:noFill/>
          <a:ln w="9525">
            <a:noFill/>
            <a:miter lim="800000"/>
            <a:headEnd/>
            <a:tailEnd/>
          </a:ln>
          <a:effectLst/>
        </p:spPr>
        <p:txBody>
          <a:bodyPr/>
          <a:lstStyle/>
          <a:p>
            <a:pPr algn="ctr">
              <a:defRPr/>
            </a:pPr>
            <a:r>
              <a:rPr lang="en-CA" sz="4000" b="1" dirty="0" smtClean="0">
                <a:solidFill>
                  <a:srgbClr val="FFC000"/>
                </a:solidFill>
                <a:effectLst>
                  <a:outerShdw blurRad="38100" dist="38100" dir="2700000" algn="tl">
                    <a:srgbClr val="000000"/>
                  </a:outerShdw>
                </a:effectLst>
                <a:latin typeface="Times New Roman" pitchFamily="18" charset="0"/>
                <a:cs typeface="+mn-cs"/>
              </a:rPr>
              <a:t>What did we learn about </a:t>
            </a:r>
          </a:p>
          <a:p>
            <a:pPr algn="ctr">
              <a:defRPr/>
            </a:pPr>
            <a:r>
              <a:rPr lang="en-CA" sz="4000" b="1" dirty="0" smtClean="0">
                <a:solidFill>
                  <a:srgbClr val="FFC000"/>
                </a:solidFill>
                <a:effectLst>
                  <a:outerShdw blurRad="38100" dist="38100" dir="2700000" algn="tl">
                    <a:srgbClr val="000000"/>
                  </a:outerShdw>
                </a:effectLst>
                <a:latin typeface="Times New Roman" pitchFamily="18" charset="0"/>
                <a:cs typeface="+mn-cs"/>
              </a:rPr>
              <a:t>Visual Management </a:t>
            </a:r>
          </a:p>
          <a:p>
            <a:pPr algn="ctr">
              <a:defRPr/>
            </a:pPr>
            <a:r>
              <a:rPr lang="en-CA" sz="4000" b="1" dirty="0" smtClean="0">
                <a:solidFill>
                  <a:srgbClr val="FFC000"/>
                </a:solidFill>
                <a:effectLst>
                  <a:outerShdw blurRad="38100" dist="38100" dir="2700000" algn="tl">
                    <a:srgbClr val="000000"/>
                  </a:outerShdw>
                </a:effectLst>
                <a:latin typeface="Times New Roman" pitchFamily="18" charset="0"/>
                <a:cs typeface="+mn-cs"/>
              </a:rPr>
              <a:t>Under the Code?</a:t>
            </a:r>
            <a:endParaRPr lang="en-CA" sz="4000" b="1" dirty="0">
              <a:solidFill>
                <a:srgbClr val="FFC000"/>
              </a:solidFill>
              <a:effectLst>
                <a:outerShdw blurRad="38100" dist="38100" dir="2700000" algn="tl">
                  <a:srgbClr val="000000"/>
                </a:outerShdw>
              </a:effectLst>
              <a:latin typeface="Times New Roman" pitchFamily="18" charset="0"/>
              <a:cs typeface="+mn-cs"/>
            </a:endParaRPr>
          </a:p>
        </p:txBody>
      </p:sp>
      <p:pic>
        <p:nvPicPr>
          <p:cNvPr id="9221" name="Picture 88"/>
          <p:cNvPicPr>
            <a:picLocks noChangeAspect="1" noChangeArrowheads="1"/>
          </p:cNvPicPr>
          <p:nvPr/>
        </p:nvPicPr>
        <p:blipFill>
          <a:blip r:embed="rId2" cstate="print"/>
          <a:srcRect/>
          <a:stretch>
            <a:fillRect/>
          </a:stretch>
        </p:blipFill>
        <p:spPr bwMode="auto">
          <a:xfrm>
            <a:off x="7885113" y="5876925"/>
            <a:ext cx="914400" cy="781050"/>
          </a:xfrm>
          <a:prstGeom prst="rect">
            <a:avLst/>
          </a:prstGeom>
          <a:noFill/>
          <a:ln w="9525">
            <a:noFill/>
            <a:miter lim="800000"/>
            <a:headEnd/>
            <a:tailEnd/>
          </a:ln>
        </p:spPr>
      </p:pic>
      <p:sp>
        <p:nvSpPr>
          <p:cNvPr id="8" name="Text Box 2"/>
          <p:cNvSpPr txBox="1">
            <a:spLocks noChangeArrowheads="1"/>
          </p:cNvSpPr>
          <p:nvPr/>
        </p:nvSpPr>
        <p:spPr bwMode="auto">
          <a:xfrm>
            <a:off x="8763000" y="6400800"/>
            <a:ext cx="381000" cy="307777"/>
          </a:xfrm>
          <a:prstGeom prst="rect">
            <a:avLst/>
          </a:prstGeom>
          <a:noFill/>
          <a:ln w="9525">
            <a:noFill/>
            <a:miter lim="800000"/>
            <a:headEnd/>
            <a:tailEnd/>
          </a:ln>
        </p:spPr>
        <p:txBody>
          <a:bodyPr>
            <a:spAutoFit/>
          </a:bodyPr>
          <a:lstStyle/>
          <a:p>
            <a:pPr>
              <a:spcBef>
                <a:spcPct val="50000"/>
              </a:spcBef>
            </a:pPr>
            <a:r>
              <a:rPr lang="en-GB" sz="1400" dirty="0" smtClean="0">
                <a:latin typeface="Arial" charset="0"/>
              </a:rPr>
              <a:t>8</a:t>
            </a:r>
            <a:endParaRPr lang="en-GB" sz="1400" dirty="0">
              <a:latin typeface="Monotype Sorts" pitchFamily="2" charset="2"/>
            </a:endParaRPr>
          </a:p>
        </p:txBody>
      </p:sp>
    </p:spTree>
  </p:cSld>
  <p:clrMapOvr>
    <a:masterClrMapping/>
  </p:clrMapOvr>
  <p:transition spd="med">
    <p:circl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7" name="Line 79"/>
          <p:cNvSpPr>
            <a:spLocks noChangeShapeType="1"/>
          </p:cNvSpPr>
          <p:nvPr/>
        </p:nvSpPr>
        <p:spPr bwMode="auto">
          <a:xfrm>
            <a:off x="395288" y="980728"/>
            <a:ext cx="8424862" cy="0"/>
          </a:xfrm>
          <a:prstGeom prst="line">
            <a:avLst/>
          </a:prstGeom>
          <a:noFill/>
          <a:ln w="25400">
            <a:solidFill>
              <a:srgbClr val="FFC000"/>
            </a:solidFill>
            <a:round/>
            <a:headEnd/>
            <a:tailEnd/>
          </a:ln>
        </p:spPr>
        <p:txBody>
          <a:bodyPr/>
          <a:lstStyle/>
          <a:p>
            <a:pPr>
              <a:defRPr/>
            </a:pPr>
            <a:endParaRPr lang="en-CA" sz="2000" b="1" i="1" dirty="0" smtClean="0"/>
          </a:p>
        </p:txBody>
      </p:sp>
      <p:pic>
        <p:nvPicPr>
          <p:cNvPr id="13318" name="Picture 88"/>
          <p:cNvPicPr>
            <a:picLocks noChangeAspect="1" noChangeArrowheads="1"/>
          </p:cNvPicPr>
          <p:nvPr/>
        </p:nvPicPr>
        <p:blipFill>
          <a:blip r:embed="rId3" cstate="print"/>
          <a:srcRect/>
          <a:stretch>
            <a:fillRect/>
          </a:stretch>
        </p:blipFill>
        <p:spPr bwMode="auto">
          <a:xfrm>
            <a:off x="7885113" y="5876925"/>
            <a:ext cx="914400" cy="781050"/>
          </a:xfrm>
          <a:prstGeom prst="rect">
            <a:avLst/>
          </a:prstGeom>
          <a:noFill/>
          <a:ln w="9525">
            <a:noFill/>
            <a:miter lim="800000"/>
            <a:headEnd/>
            <a:tailEnd/>
          </a:ln>
        </p:spPr>
      </p:pic>
      <p:graphicFrame>
        <p:nvGraphicFramePr>
          <p:cNvPr id="21506" name="Object 109"/>
          <p:cNvGraphicFramePr>
            <a:graphicFrameLocks noGrp="1" noChangeAspect="1"/>
          </p:cNvGraphicFramePr>
          <p:nvPr/>
        </p:nvGraphicFramePr>
        <p:xfrm>
          <a:off x="683568" y="1883718"/>
          <a:ext cx="3790950" cy="2303462"/>
        </p:xfrm>
        <a:graphic>
          <a:graphicData uri="http://schemas.openxmlformats.org/presentationml/2006/ole">
            <p:oleObj spid="_x0000_s21506" name="Chart" r:id="rId4" imgW="5696102" imgH="3771900" progId="Excel.Sheet.8">
              <p:embed/>
            </p:oleObj>
          </a:graphicData>
        </a:graphic>
      </p:graphicFrame>
      <p:sp>
        <p:nvSpPr>
          <p:cNvPr id="10" name="Text Box 95"/>
          <p:cNvSpPr txBox="1">
            <a:spLocks noChangeArrowheads="1"/>
          </p:cNvSpPr>
          <p:nvPr/>
        </p:nvSpPr>
        <p:spPr bwMode="auto">
          <a:xfrm>
            <a:off x="693093" y="4163759"/>
            <a:ext cx="3744416" cy="1277273"/>
          </a:xfrm>
          <a:prstGeom prst="rect">
            <a:avLst/>
          </a:prstGeom>
          <a:noFill/>
          <a:ln w="9525">
            <a:noFill/>
            <a:miter lim="800000"/>
            <a:headEnd/>
            <a:tailEnd/>
          </a:ln>
        </p:spPr>
        <p:txBody>
          <a:bodyPr wrap="square">
            <a:spAutoFit/>
          </a:bodyPr>
          <a:lstStyle/>
          <a:p>
            <a:pPr algn="ctr">
              <a:spcBef>
                <a:spcPct val="50000"/>
              </a:spcBef>
              <a:defRPr/>
            </a:pPr>
            <a:r>
              <a:rPr lang="en-CA" sz="1400" b="1" dirty="0">
                <a:latin typeface="+mn-lt"/>
                <a:cs typeface="+mn-cs"/>
              </a:rPr>
              <a:t>Provincially VQO’s </a:t>
            </a:r>
            <a:r>
              <a:rPr lang="en-CA" sz="1400" b="1" dirty="0" smtClean="0">
                <a:latin typeface="+mn-lt"/>
                <a:cs typeface="+mn-cs"/>
              </a:rPr>
              <a:t> achieved </a:t>
            </a:r>
          </a:p>
          <a:p>
            <a:pPr algn="ctr">
              <a:spcBef>
                <a:spcPct val="50000"/>
              </a:spcBef>
              <a:defRPr/>
            </a:pPr>
            <a:r>
              <a:rPr lang="en-CA" sz="1400" b="1" dirty="0" smtClean="0">
                <a:latin typeface="+mn-lt"/>
                <a:cs typeface="+mn-cs"/>
              </a:rPr>
              <a:t>61</a:t>
            </a:r>
            <a:r>
              <a:rPr lang="en-CA" sz="1400" b="1" dirty="0">
                <a:latin typeface="+mn-lt"/>
                <a:cs typeface="+mn-cs"/>
              </a:rPr>
              <a:t>% of the time</a:t>
            </a:r>
            <a:r>
              <a:rPr lang="en-CA" sz="1400" b="1" dirty="0" smtClean="0">
                <a:latin typeface="+mn-lt"/>
                <a:cs typeface="+mn-cs"/>
              </a:rPr>
              <a:t>.</a:t>
            </a:r>
          </a:p>
          <a:p>
            <a:pPr algn="ctr">
              <a:spcBef>
                <a:spcPct val="50000"/>
              </a:spcBef>
              <a:defRPr/>
            </a:pPr>
            <a:endParaRPr lang="en-CA" sz="1400" b="1" dirty="0">
              <a:latin typeface="+mn-lt"/>
              <a:cs typeface="+mn-cs"/>
            </a:endParaRPr>
          </a:p>
          <a:p>
            <a:pPr algn="ctr">
              <a:spcBef>
                <a:spcPct val="50000"/>
              </a:spcBef>
              <a:defRPr/>
            </a:pPr>
            <a:endParaRPr lang="en-CA" sz="1400" b="1" dirty="0">
              <a:latin typeface="+mn-lt"/>
              <a:cs typeface="+mn-cs"/>
            </a:endParaRPr>
          </a:p>
        </p:txBody>
      </p:sp>
      <p:sp>
        <p:nvSpPr>
          <p:cNvPr id="11" name="Rectangle 11"/>
          <p:cNvSpPr txBox="1">
            <a:spLocks noChangeArrowheads="1"/>
          </p:cNvSpPr>
          <p:nvPr/>
        </p:nvSpPr>
        <p:spPr bwMode="auto">
          <a:xfrm>
            <a:off x="0" y="-387424"/>
            <a:ext cx="9144000" cy="1143001"/>
          </a:xfrm>
          <a:prstGeom prst="rect">
            <a:avLst/>
          </a:prstGeom>
          <a:ln>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CA" sz="3600" b="1" i="0" u="none" strike="noStrike" kern="0" cap="none" spc="0" normalizeH="0" baseline="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
            </a:r>
            <a:br>
              <a:rPr kumimoji="0" lang="en-CA" sz="3600" b="1" i="0" u="none" strike="noStrike" kern="0" cap="none" spc="0" normalizeH="0" baseline="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br>
            <a:r>
              <a:rPr kumimoji="0" lang="en-CA" sz="3600" b="1" i="0" u="none" strike="noStrike" kern="0" cap="none" spc="0" normalizeH="0" baseline="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  Code - </a:t>
            </a:r>
            <a:r>
              <a:rPr kumimoji="0" lang="en-CA" sz="3600" b="1" i="0" u="none" strike="noStrike" kern="0" cap="none" spc="0" normalizeH="0" baseline="0" noProof="0" dirty="0" err="1"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Omineca</a:t>
            </a:r>
            <a:r>
              <a:rPr kumimoji="0" lang="en-CA" sz="3600" b="1" i="0" u="none" strike="noStrike" kern="0" cap="none" spc="0" normalizeH="0" baseline="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 Results  </a:t>
            </a:r>
          </a:p>
        </p:txBody>
      </p:sp>
      <p:sp>
        <p:nvSpPr>
          <p:cNvPr id="12" name="Rectangle 11"/>
          <p:cNvSpPr/>
          <p:nvPr/>
        </p:nvSpPr>
        <p:spPr>
          <a:xfrm>
            <a:off x="611560" y="1228690"/>
            <a:ext cx="7848872" cy="400110"/>
          </a:xfrm>
          <a:prstGeom prst="rect">
            <a:avLst/>
          </a:prstGeom>
        </p:spPr>
        <p:txBody>
          <a:bodyPr wrap="square">
            <a:spAutoFit/>
          </a:bodyPr>
          <a:lstStyle/>
          <a:p>
            <a:pPr>
              <a:defRPr/>
            </a:pPr>
            <a:r>
              <a:rPr lang="en-CA" sz="2000" b="1" i="1" dirty="0" smtClean="0">
                <a:latin typeface="+mn-lt"/>
              </a:rPr>
              <a:t>1. To </a:t>
            </a:r>
            <a:r>
              <a:rPr lang="en-CA" sz="2000" b="1" i="1" dirty="0">
                <a:latin typeface="+mn-lt"/>
              </a:rPr>
              <a:t>what extent  </a:t>
            </a:r>
            <a:r>
              <a:rPr lang="en-CA" sz="2000" b="1" i="1" dirty="0" smtClean="0">
                <a:latin typeface="+mn-lt"/>
              </a:rPr>
              <a:t>were VQOs </a:t>
            </a:r>
            <a:r>
              <a:rPr lang="en-CA" sz="2000" b="1" i="1" dirty="0">
                <a:latin typeface="+mn-lt"/>
              </a:rPr>
              <a:t>being achieved under </a:t>
            </a:r>
            <a:r>
              <a:rPr lang="en-CA" sz="2000" b="1" i="1" dirty="0" smtClean="0">
                <a:latin typeface="+mn-lt"/>
              </a:rPr>
              <a:t>the Code?</a:t>
            </a:r>
            <a:endParaRPr lang="en-CA" sz="2000" b="1" i="1" dirty="0">
              <a:latin typeface="+mn-lt"/>
              <a:cs typeface="+mn-cs"/>
            </a:endParaRPr>
          </a:p>
        </p:txBody>
      </p:sp>
      <p:graphicFrame>
        <p:nvGraphicFramePr>
          <p:cNvPr id="13" name="Chart 12"/>
          <p:cNvGraphicFramePr/>
          <p:nvPr/>
        </p:nvGraphicFramePr>
        <p:xfrm>
          <a:off x="4572000" y="1916832"/>
          <a:ext cx="3816424" cy="2232248"/>
        </p:xfrm>
        <a:graphic>
          <a:graphicData uri="http://schemas.openxmlformats.org/drawingml/2006/chart">
            <c:chart xmlns:c="http://schemas.openxmlformats.org/drawingml/2006/chart" xmlns:r="http://schemas.openxmlformats.org/officeDocument/2006/relationships" r:id="rId5"/>
          </a:graphicData>
        </a:graphic>
      </p:graphicFrame>
      <p:sp>
        <p:nvSpPr>
          <p:cNvPr id="16" name="Text Box 95"/>
          <p:cNvSpPr txBox="1">
            <a:spLocks noChangeArrowheads="1"/>
          </p:cNvSpPr>
          <p:nvPr/>
        </p:nvSpPr>
        <p:spPr bwMode="auto">
          <a:xfrm>
            <a:off x="4572000" y="4174510"/>
            <a:ext cx="3816424" cy="954107"/>
          </a:xfrm>
          <a:prstGeom prst="rect">
            <a:avLst/>
          </a:prstGeom>
          <a:noFill/>
          <a:ln w="9525">
            <a:noFill/>
            <a:miter lim="800000"/>
            <a:headEnd/>
            <a:tailEnd/>
          </a:ln>
        </p:spPr>
        <p:txBody>
          <a:bodyPr wrap="square">
            <a:spAutoFit/>
          </a:bodyPr>
          <a:lstStyle/>
          <a:p>
            <a:pPr algn="ctr">
              <a:spcBef>
                <a:spcPct val="50000"/>
              </a:spcBef>
              <a:defRPr/>
            </a:pPr>
            <a:r>
              <a:rPr lang="en-CA" sz="1400" b="1" dirty="0" err="1" smtClean="0">
                <a:latin typeface="+mn-lt"/>
                <a:cs typeface="+mn-cs"/>
              </a:rPr>
              <a:t>Omineca</a:t>
            </a:r>
            <a:r>
              <a:rPr lang="en-CA" sz="1400" b="1" dirty="0" smtClean="0">
                <a:latin typeface="+mn-lt"/>
                <a:cs typeface="+mn-cs"/>
              </a:rPr>
              <a:t> ( DPG,DVA, DJA  &amp; DMK) VQOs</a:t>
            </a:r>
          </a:p>
          <a:p>
            <a:pPr algn="ctr">
              <a:spcBef>
                <a:spcPct val="50000"/>
              </a:spcBef>
              <a:defRPr/>
            </a:pPr>
            <a:r>
              <a:rPr lang="en-CA" sz="1400" b="1" dirty="0" smtClean="0">
                <a:latin typeface="+mn-lt"/>
                <a:cs typeface="+mn-cs"/>
              </a:rPr>
              <a:t> achieved 56% of the time.</a:t>
            </a:r>
            <a:endParaRPr lang="en-CA" sz="1400" b="1" dirty="0">
              <a:latin typeface="+mn-lt"/>
              <a:cs typeface="+mn-cs"/>
            </a:endParaRPr>
          </a:p>
          <a:p>
            <a:pPr algn="ctr">
              <a:spcBef>
                <a:spcPct val="50000"/>
              </a:spcBef>
              <a:defRPr/>
            </a:pPr>
            <a:endParaRPr lang="en-CA" sz="1400" b="1" dirty="0">
              <a:latin typeface="+mn-lt"/>
              <a:cs typeface="+mn-cs"/>
            </a:endParaRPr>
          </a:p>
        </p:txBody>
      </p:sp>
      <p:sp>
        <p:nvSpPr>
          <p:cNvPr id="17" name="TextBox 16"/>
          <p:cNvSpPr txBox="1"/>
          <p:nvPr/>
        </p:nvSpPr>
        <p:spPr>
          <a:xfrm>
            <a:off x="0" y="5085184"/>
            <a:ext cx="9144000" cy="400110"/>
          </a:xfrm>
          <a:prstGeom prst="rect">
            <a:avLst/>
          </a:prstGeom>
          <a:noFill/>
        </p:spPr>
        <p:txBody>
          <a:bodyPr wrap="square" rtlCol="0">
            <a:spAutoFit/>
          </a:bodyPr>
          <a:lstStyle/>
          <a:p>
            <a:pPr algn="ctr"/>
            <a:r>
              <a:rPr lang="en-CA" sz="2000" b="1" dirty="0" err="1" smtClean="0">
                <a:solidFill>
                  <a:srgbClr val="FFC000"/>
                </a:solidFill>
              </a:rPr>
              <a:t>Omineca</a:t>
            </a:r>
            <a:r>
              <a:rPr lang="en-CA" sz="2000" b="1" dirty="0" smtClean="0">
                <a:solidFill>
                  <a:srgbClr val="FFC000"/>
                </a:solidFill>
              </a:rPr>
              <a:t> results are slightly behind provincial average</a:t>
            </a:r>
            <a:endParaRPr lang="en-CA" sz="2000" b="1" dirty="0">
              <a:solidFill>
                <a:srgbClr val="FFC000"/>
              </a:solidFill>
            </a:endParaRPr>
          </a:p>
        </p:txBody>
      </p:sp>
      <p:sp>
        <p:nvSpPr>
          <p:cNvPr id="18" name="Text Box 2"/>
          <p:cNvSpPr txBox="1">
            <a:spLocks noChangeArrowheads="1"/>
          </p:cNvSpPr>
          <p:nvPr/>
        </p:nvSpPr>
        <p:spPr bwMode="auto">
          <a:xfrm>
            <a:off x="8763000" y="6400800"/>
            <a:ext cx="381000" cy="307777"/>
          </a:xfrm>
          <a:prstGeom prst="rect">
            <a:avLst/>
          </a:prstGeom>
          <a:noFill/>
          <a:ln w="9525">
            <a:noFill/>
            <a:miter lim="800000"/>
            <a:headEnd/>
            <a:tailEnd/>
          </a:ln>
        </p:spPr>
        <p:txBody>
          <a:bodyPr>
            <a:spAutoFit/>
          </a:bodyPr>
          <a:lstStyle/>
          <a:p>
            <a:pPr>
              <a:spcBef>
                <a:spcPct val="50000"/>
              </a:spcBef>
            </a:pPr>
            <a:r>
              <a:rPr lang="en-GB" sz="1400" dirty="0" smtClean="0">
                <a:latin typeface="Arial" charset="0"/>
              </a:rPr>
              <a:t>9</a:t>
            </a:r>
            <a:endParaRPr lang="en-GB" sz="1400" dirty="0">
              <a:latin typeface="Monotype Sorts" pitchFamily="2" charset="2"/>
            </a:endParaRPr>
          </a:p>
        </p:txBody>
      </p:sp>
      <p:sp>
        <p:nvSpPr>
          <p:cNvPr id="14" name="Oval 13"/>
          <p:cNvSpPr/>
          <p:nvPr/>
        </p:nvSpPr>
        <p:spPr>
          <a:xfrm>
            <a:off x="5492105" y="2180158"/>
            <a:ext cx="358775" cy="3127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15" name="Oval 14"/>
          <p:cNvSpPr/>
          <p:nvPr/>
        </p:nvSpPr>
        <p:spPr>
          <a:xfrm>
            <a:off x="1610147" y="2323033"/>
            <a:ext cx="358775" cy="3127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Tree>
  </p:cSld>
  <p:clrMapOvr>
    <a:masterClrMapping/>
  </p:clrMapOvr>
  <p:transition spd="med">
    <p:circl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05880"/>
            <a:ext cx="8229600" cy="710952"/>
          </a:xfrm>
        </p:spPr>
        <p:txBody>
          <a:bodyPr/>
          <a:lstStyle/>
          <a:p>
            <a:pPr algn="l"/>
            <a:r>
              <a:rPr lang="en-CA" sz="2000" b="1" i="1" dirty="0" smtClean="0">
                <a:solidFill>
                  <a:schemeClr val="tx1"/>
                </a:solidFill>
              </a:rPr>
              <a:t>2. Did VQO achievement vary by VQO class?</a:t>
            </a:r>
            <a:br>
              <a:rPr lang="en-CA" sz="2000" b="1" i="1" dirty="0" smtClean="0">
                <a:solidFill>
                  <a:schemeClr val="tx1"/>
                </a:solidFill>
              </a:rPr>
            </a:br>
            <a:endParaRPr lang="en-CA" sz="2000" b="1" dirty="0">
              <a:solidFill>
                <a:schemeClr val="tx1"/>
              </a:solidFill>
            </a:endParaRPr>
          </a:p>
        </p:txBody>
      </p:sp>
      <p:graphicFrame>
        <p:nvGraphicFramePr>
          <p:cNvPr id="5" name="Chart 4"/>
          <p:cNvGraphicFramePr/>
          <p:nvPr/>
        </p:nvGraphicFramePr>
        <p:xfrm>
          <a:off x="4572000" y="1844824"/>
          <a:ext cx="4032448" cy="259228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Chart 5"/>
          <p:cNvGraphicFramePr>
            <a:graphicFrameLocks/>
          </p:cNvGraphicFramePr>
          <p:nvPr/>
        </p:nvGraphicFramePr>
        <p:xfrm>
          <a:off x="467544" y="1844824"/>
          <a:ext cx="3888432" cy="2592288"/>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6"/>
          <p:cNvSpPr txBox="1"/>
          <p:nvPr/>
        </p:nvSpPr>
        <p:spPr>
          <a:xfrm>
            <a:off x="5250655" y="4022973"/>
            <a:ext cx="277640" cy="246221"/>
          </a:xfrm>
          <a:prstGeom prst="rect">
            <a:avLst/>
          </a:prstGeom>
          <a:noFill/>
        </p:spPr>
        <p:txBody>
          <a:bodyPr wrap="none" rtlCol="0">
            <a:spAutoFit/>
          </a:bodyPr>
          <a:lstStyle/>
          <a:p>
            <a:r>
              <a:rPr lang="en-CA" sz="1000" dirty="0" smtClean="0">
                <a:solidFill>
                  <a:schemeClr val="bg2"/>
                </a:solidFill>
              </a:rPr>
              <a:t>R</a:t>
            </a:r>
            <a:endParaRPr lang="en-CA" sz="1000" dirty="0">
              <a:solidFill>
                <a:schemeClr val="bg2"/>
              </a:solidFill>
            </a:endParaRPr>
          </a:p>
        </p:txBody>
      </p:sp>
      <p:sp>
        <p:nvSpPr>
          <p:cNvPr id="8" name="TextBox 7"/>
          <p:cNvSpPr txBox="1"/>
          <p:nvPr/>
        </p:nvSpPr>
        <p:spPr>
          <a:xfrm>
            <a:off x="5935960" y="4037350"/>
            <a:ext cx="362600" cy="246221"/>
          </a:xfrm>
          <a:prstGeom prst="rect">
            <a:avLst/>
          </a:prstGeom>
          <a:noFill/>
        </p:spPr>
        <p:txBody>
          <a:bodyPr wrap="none" rtlCol="0">
            <a:spAutoFit/>
          </a:bodyPr>
          <a:lstStyle/>
          <a:p>
            <a:r>
              <a:rPr lang="en-CA" sz="1000" dirty="0" smtClean="0">
                <a:solidFill>
                  <a:schemeClr val="bg2"/>
                </a:solidFill>
              </a:rPr>
              <a:t>PR</a:t>
            </a:r>
            <a:endParaRPr lang="en-CA" sz="1000" dirty="0">
              <a:solidFill>
                <a:schemeClr val="bg2"/>
              </a:solidFill>
            </a:endParaRPr>
          </a:p>
        </p:txBody>
      </p:sp>
      <p:sp>
        <p:nvSpPr>
          <p:cNvPr id="9" name="TextBox 8"/>
          <p:cNvSpPr txBox="1"/>
          <p:nvPr/>
        </p:nvSpPr>
        <p:spPr>
          <a:xfrm>
            <a:off x="6685912" y="4032498"/>
            <a:ext cx="292068" cy="246221"/>
          </a:xfrm>
          <a:prstGeom prst="rect">
            <a:avLst/>
          </a:prstGeom>
          <a:noFill/>
        </p:spPr>
        <p:txBody>
          <a:bodyPr wrap="none" rtlCol="0">
            <a:spAutoFit/>
          </a:bodyPr>
          <a:lstStyle/>
          <a:p>
            <a:r>
              <a:rPr lang="en-CA" sz="1000" dirty="0" smtClean="0">
                <a:solidFill>
                  <a:schemeClr val="bg2"/>
                </a:solidFill>
              </a:rPr>
              <a:t>M</a:t>
            </a:r>
            <a:endParaRPr lang="en-CA" sz="1000" dirty="0">
              <a:solidFill>
                <a:schemeClr val="bg2"/>
              </a:solidFill>
            </a:endParaRPr>
          </a:p>
        </p:txBody>
      </p:sp>
      <p:sp>
        <p:nvSpPr>
          <p:cNvPr id="10" name="TextBox 9"/>
          <p:cNvSpPr txBox="1"/>
          <p:nvPr/>
        </p:nvSpPr>
        <p:spPr>
          <a:xfrm>
            <a:off x="7184479" y="4032498"/>
            <a:ext cx="399468" cy="246221"/>
          </a:xfrm>
          <a:prstGeom prst="rect">
            <a:avLst/>
          </a:prstGeom>
          <a:noFill/>
        </p:spPr>
        <p:txBody>
          <a:bodyPr wrap="none" rtlCol="0">
            <a:spAutoFit/>
          </a:bodyPr>
          <a:lstStyle/>
          <a:p>
            <a:r>
              <a:rPr lang="en-CA" sz="1000" dirty="0" smtClean="0">
                <a:solidFill>
                  <a:schemeClr val="bg2"/>
                </a:solidFill>
              </a:rPr>
              <a:t>MM</a:t>
            </a:r>
            <a:endParaRPr lang="en-CA" sz="1000" dirty="0">
              <a:solidFill>
                <a:schemeClr val="bg2"/>
              </a:solidFill>
            </a:endParaRPr>
          </a:p>
        </p:txBody>
      </p:sp>
      <p:sp>
        <p:nvSpPr>
          <p:cNvPr id="11" name="TextBox 10"/>
          <p:cNvSpPr txBox="1"/>
          <p:nvPr/>
        </p:nvSpPr>
        <p:spPr>
          <a:xfrm>
            <a:off x="5508104" y="1943254"/>
            <a:ext cx="2098651" cy="261610"/>
          </a:xfrm>
          <a:prstGeom prst="rect">
            <a:avLst/>
          </a:prstGeom>
          <a:noFill/>
        </p:spPr>
        <p:txBody>
          <a:bodyPr wrap="none" rtlCol="0">
            <a:spAutoFit/>
          </a:bodyPr>
          <a:lstStyle/>
          <a:p>
            <a:r>
              <a:rPr lang="en-CA" sz="1100" b="1" dirty="0" smtClean="0">
                <a:solidFill>
                  <a:schemeClr val="bg2"/>
                </a:solidFill>
              </a:rPr>
              <a:t>Code Results by VQO (n=43)</a:t>
            </a:r>
            <a:endParaRPr lang="en-CA" sz="1100" b="1" dirty="0">
              <a:solidFill>
                <a:schemeClr val="bg2"/>
              </a:solidFill>
            </a:endParaRPr>
          </a:p>
        </p:txBody>
      </p:sp>
      <p:sp>
        <p:nvSpPr>
          <p:cNvPr id="12" name="Rectangle 11"/>
          <p:cNvSpPr/>
          <p:nvPr/>
        </p:nvSpPr>
        <p:spPr>
          <a:xfrm>
            <a:off x="467544" y="4437112"/>
            <a:ext cx="3888432" cy="738664"/>
          </a:xfrm>
          <a:prstGeom prst="rect">
            <a:avLst/>
          </a:prstGeom>
        </p:spPr>
        <p:txBody>
          <a:bodyPr wrap="square">
            <a:spAutoFit/>
          </a:bodyPr>
          <a:lstStyle/>
          <a:p>
            <a:pPr>
              <a:spcBef>
                <a:spcPct val="50000"/>
              </a:spcBef>
              <a:defRPr/>
            </a:pPr>
            <a:r>
              <a:rPr lang="en-CA" sz="1200" b="1" dirty="0" smtClean="0"/>
              <a:t>Retention VQOs were achieved 33% of the time provincially.</a:t>
            </a:r>
          </a:p>
          <a:p>
            <a:pPr>
              <a:spcBef>
                <a:spcPct val="50000"/>
              </a:spcBef>
              <a:defRPr/>
            </a:pPr>
            <a:r>
              <a:rPr lang="en-CA" sz="1200" b="1" dirty="0" smtClean="0"/>
              <a:t>PR VQOs were achieved 63% of time provincially.</a:t>
            </a:r>
            <a:endParaRPr lang="en-CA" sz="1200" dirty="0"/>
          </a:p>
        </p:txBody>
      </p:sp>
      <p:sp>
        <p:nvSpPr>
          <p:cNvPr id="15" name="Rectangle 11"/>
          <p:cNvSpPr txBox="1">
            <a:spLocks noChangeArrowheads="1"/>
          </p:cNvSpPr>
          <p:nvPr/>
        </p:nvSpPr>
        <p:spPr bwMode="auto">
          <a:xfrm>
            <a:off x="0" y="-387424"/>
            <a:ext cx="9144000" cy="1143001"/>
          </a:xfrm>
          <a:prstGeom prst="rect">
            <a:avLst/>
          </a:prstGeom>
          <a:ln>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CA" sz="3600" b="1" i="0" u="none" strike="noStrike" kern="0" cap="none" spc="0" normalizeH="0" baseline="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
            </a:r>
            <a:br>
              <a:rPr kumimoji="0" lang="en-CA" sz="3600" b="1" i="0" u="none" strike="noStrike" kern="0" cap="none" spc="0" normalizeH="0" baseline="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br>
            <a:r>
              <a:rPr kumimoji="0" lang="en-CA" sz="3600" b="1" i="0" u="none" strike="noStrike" kern="0" cap="none" spc="0" normalizeH="0" baseline="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 Code - </a:t>
            </a:r>
            <a:r>
              <a:rPr kumimoji="0" lang="en-CA" sz="3600" b="1" i="0" u="none" strike="noStrike" kern="0" cap="none" spc="0" normalizeH="0" baseline="0" noProof="0" dirty="0" err="1"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Omineca</a:t>
            </a:r>
            <a:r>
              <a:rPr kumimoji="0" lang="en-CA" sz="3600" b="1" i="0" u="none" strike="noStrike" kern="0" cap="none" spc="0" normalizeH="0" baseline="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 </a:t>
            </a:r>
            <a:r>
              <a:rPr lang="en-CA" sz="3600" b="1" kern="0" dirty="0" smtClean="0">
                <a:solidFill>
                  <a:srgbClr val="FFC000"/>
                </a:solidFill>
                <a:effectLst>
                  <a:outerShdw blurRad="38100" dist="38100" dir="2700000" algn="tl">
                    <a:srgbClr val="000000"/>
                  </a:outerShdw>
                </a:effectLst>
                <a:latin typeface="Times New Roman" pitchFamily="18" charset="0"/>
                <a:ea typeface="+mj-ea"/>
                <a:cs typeface="Times New Roman" pitchFamily="18" charset="0"/>
              </a:rPr>
              <a:t>R</a:t>
            </a:r>
            <a:r>
              <a:rPr kumimoji="0" lang="en-CA" sz="3600" b="1" i="0" u="none" strike="noStrike" kern="0" cap="none" spc="0" normalizeH="0" baseline="0" noProof="0" dirty="0" err="1"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esults</a:t>
            </a:r>
            <a:r>
              <a:rPr kumimoji="0" lang="en-CA" sz="3600" b="1" i="0" u="none" strike="noStrike" kern="0" cap="none" spc="0" normalizeH="0" baseline="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  </a:t>
            </a:r>
          </a:p>
        </p:txBody>
      </p:sp>
      <p:sp>
        <p:nvSpPr>
          <p:cNvPr id="16" name="Line 79"/>
          <p:cNvSpPr>
            <a:spLocks noChangeShapeType="1"/>
          </p:cNvSpPr>
          <p:nvPr/>
        </p:nvSpPr>
        <p:spPr bwMode="auto">
          <a:xfrm>
            <a:off x="395288" y="1052736"/>
            <a:ext cx="8424862" cy="0"/>
          </a:xfrm>
          <a:prstGeom prst="line">
            <a:avLst/>
          </a:prstGeom>
          <a:noFill/>
          <a:ln w="25400">
            <a:solidFill>
              <a:srgbClr val="FFC000"/>
            </a:solidFill>
            <a:round/>
            <a:headEnd/>
            <a:tailEnd/>
          </a:ln>
        </p:spPr>
        <p:txBody>
          <a:bodyPr/>
          <a:lstStyle/>
          <a:p>
            <a:endParaRPr lang="en-CA"/>
          </a:p>
        </p:txBody>
      </p:sp>
      <p:pic>
        <p:nvPicPr>
          <p:cNvPr id="17" name="Picture 88"/>
          <p:cNvPicPr>
            <a:picLocks noChangeAspect="1" noChangeArrowheads="1"/>
          </p:cNvPicPr>
          <p:nvPr/>
        </p:nvPicPr>
        <p:blipFill>
          <a:blip r:embed="rId4" cstate="print"/>
          <a:srcRect/>
          <a:stretch>
            <a:fillRect/>
          </a:stretch>
        </p:blipFill>
        <p:spPr bwMode="auto">
          <a:xfrm>
            <a:off x="7885113" y="5876925"/>
            <a:ext cx="914400" cy="781050"/>
          </a:xfrm>
          <a:prstGeom prst="rect">
            <a:avLst/>
          </a:prstGeom>
          <a:noFill/>
          <a:ln w="9525">
            <a:noFill/>
            <a:miter lim="800000"/>
            <a:headEnd/>
            <a:tailEnd/>
          </a:ln>
        </p:spPr>
      </p:pic>
      <p:sp>
        <p:nvSpPr>
          <p:cNvPr id="18" name="Rectangle 17"/>
          <p:cNvSpPr/>
          <p:nvPr/>
        </p:nvSpPr>
        <p:spPr>
          <a:xfrm>
            <a:off x="4572000" y="4456162"/>
            <a:ext cx="4032448" cy="923330"/>
          </a:xfrm>
          <a:prstGeom prst="rect">
            <a:avLst/>
          </a:prstGeom>
        </p:spPr>
        <p:txBody>
          <a:bodyPr wrap="square">
            <a:spAutoFit/>
          </a:bodyPr>
          <a:lstStyle/>
          <a:p>
            <a:pPr>
              <a:spcBef>
                <a:spcPct val="50000"/>
              </a:spcBef>
              <a:defRPr/>
            </a:pPr>
            <a:r>
              <a:rPr lang="en-CA" sz="1200" b="1" dirty="0" smtClean="0"/>
              <a:t>Retention VQOs were achieved 44 % of the time in </a:t>
            </a:r>
            <a:r>
              <a:rPr lang="en-CA" sz="1200" b="1" dirty="0" err="1" smtClean="0"/>
              <a:t>Omineca</a:t>
            </a:r>
            <a:r>
              <a:rPr lang="en-CA" sz="1200" b="1" dirty="0" smtClean="0"/>
              <a:t> under the Code.</a:t>
            </a:r>
          </a:p>
          <a:p>
            <a:pPr>
              <a:spcBef>
                <a:spcPct val="50000"/>
              </a:spcBef>
              <a:defRPr/>
            </a:pPr>
            <a:r>
              <a:rPr lang="en-CA" sz="1200" b="1" dirty="0" smtClean="0"/>
              <a:t>PR  VQOs were achieved 67% of the time in </a:t>
            </a:r>
            <a:r>
              <a:rPr lang="en-CA" sz="1200" b="1" dirty="0" err="1" smtClean="0"/>
              <a:t>Omineca</a:t>
            </a:r>
            <a:r>
              <a:rPr lang="en-CA" sz="1200" b="1" dirty="0" smtClean="0"/>
              <a:t> under the Code.</a:t>
            </a:r>
            <a:endParaRPr lang="en-CA" sz="1200" dirty="0"/>
          </a:p>
        </p:txBody>
      </p:sp>
      <p:sp>
        <p:nvSpPr>
          <p:cNvPr id="19" name="TextBox 18"/>
          <p:cNvSpPr txBox="1"/>
          <p:nvPr/>
        </p:nvSpPr>
        <p:spPr>
          <a:xfrm>
            <a:off x="0" y="5373216"/>
            <a:ext cx="9144000" cy="400110"/>
          </a:xfrm>
          <a:prstGeom prst="rect">
            <a:avLst/>
          </a:prstGeom>
          <a:noFill/>
        </p:spPr>
        <p:txBody>
          <a:bodyPr wrap="square" rtlCol="0">
            <a:spAutoFit/>
          </a:bodyPr>
          <a:lstStyle/>
          <a:p>
            <a:pPr algn="ctr"/>
            <a:r>
              <a:rPr lang="en-CA" sz="2000" b="1" dirty="0" err="1" smtClean="0">
                <a:solidFill>
                  <a:srgbClr val="FFC000"/>
                </a:solidFill>
              </a:rPr>
              <a:t>Omineca</a:t>
            </a:r>
            <a:r>
              <a:rPr lang="en-CA" sz="2000" b="1" dirty="0" smtClean="0">
                <a:solidFill>
                  <a:srgbClr val="FFC000"/>
                </a:solidFill>
              </a:rPr>
              <a:t> results slightly  better than provincial average</a:t>
            </a:r>
            <a:endParaRPr lang="en-CA" sz="2000" b="1" dirty="0">
              <a:solidFill>
                <a:srgbClr val="FFC000"/>
              </a:solidFill>
            </a:endParaRPr>
          </a:p>
        </p:txBody>
      </p:sp>
      <p:sp>
        <p:nvSpPr>
          <p:cNvPr id="20" name="Text Box 2"/>
          <p:cNvSpPr txBox="1">
            <a:spLocks noChangeArrowheads="1"/>
          </p:cNvSpPr>
          <p:nvPr/>
        </p:nvSpPr>
        <p:spPr bwMode="auto">
          <a:xfrm>
            <a:off x="8763000" y="6400800"/>
            <a:ext cx="381000" cy="307777"/>
          </a:xfrm>
          <a:prstGeom prst="rect">
            <a:avLst/>
          </a:prstGeom>
          <a:noFill/>
          <a:ln w="9525">
            <a:noFill/>
            <a:miter lim="800000"/>
            <a:headEnd/>
            <a:tailEnd/>
          </a:ln>
        </p:spPr>
        <p:txBody>
          <a:bodyPr>
            <a:spAutoFit/>
          </a:bodyPr>
          <a:lstStyle/>
          <a:p>
            <a:pPr>
              <a:spcBef>
                <a:spcPct val="50000"/>
              </a:spcBef>
            </a:pPr>
            <a:r>
              <a:rPr lang="en-GB" sz="1400" dirty="0" smtClean="0">
                <a:latin typeface="Arial" charset="0"/>
              </a:rPr>
              <a:t>10</a:t>
            </a:r>
            <a:endParaRPr lang="en-GB" sz="1400" dirty="0">
              <a:latin typeface="Monotype Sorts" pitchFamily="2" charset="2"/>
            </a:endParaRPr>
          </a:p>
        </p:txBody>
      </p:sp>
      <p:sp>
        <p:nvSpPr>
          <p:cNvPr id="21" name="Oval 20"/>
          <p:cNvSpPr/>
          <p:nvPr/>
        </p:nvSpPr>
        <p:spPr>
          <a:xfrm>
            <a:off x="5744443" y="2756222"/>
            <a:ext cx="358775" cy="3127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22" name="Oval 21"/>
          <p:cNvSpPr/>
          <p:nvPr/>
        </p:nvSpPr>
        <p:spPr>
          <a:xfrm>
            <a:off x="2070770" y="2348880"/>
            <a:ext cx="358775" cy="3127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Tree>
  </p:cSld>
  <p:clrMapOvr>
    <a:masterClrMapping/>
  </p:clrMapOvr>
  <p:transition spd="med">
    <p:circl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101"/>
          <p:cNvGraphicFramePr>
            <a:graphicFrameLocks noGrp="1" noChangeAspect="1"/>
          </p:cNvGraphicFramePr>
          <p:nvPr>
            <p:ph idx="1"/>
          </p:nvPr>
        </p:nvGraphicFramePr>
        <p:xfrm>
          <a:off x="3112790" y="2060848"/>
          <a:ext cx="2880320" cy="1420165"/>
        </p:xfrm>
        <a:graphic>
          <a:graphicData uri="http://schemas.openxmlformats.org/presentationml/2006/ole">
            <p:oleObj spid="_x0000_s39938" name="Worksheet" r:id="rId3" imgW="5857824" imgH="2552687" progId="Excel.Sheet.8">
              <p:embed/>
            </p:oleObj>
          </a:graphicData>
        </a:graphic>
      </p:graphicFrame>
      <p:sp>
        <p:nvSpPr>
          <p:cNvPr id="81" name="Rectangle 80"/>
          <p:cNvSpPr/>
          <p:nvPr/>
        </p:nvSpPr>
        <p:spPr>
          <a:xfrm>
            <a:off x="251520" y="1066453"/>
            <a:ext cx="8569325" cy="707886"/>
          </a:xfrm>
          <a:prstGeom prst="rect">
            <a:avLst/>
          </a:prstGeom>
        </p:spPr>
        <p:txBody>
          <a:bodyPr>
            <a:spAutoFit/>
          </a:bodyPr>
          <a:lstStyle/>
          <a:p>
            <a:pPr>
              <a:defRPr/>
            </a:pPr>
            <a:r>
              <a:rPr lang="en-CA" sz="2000" i="1" dirty="0" smtClean="0">
                <a:latin typeface="+mn-lt"/>
                <a:cs typeface="+mn-cs"/>
              </a:rPr>
              <a:t>3. To </a:t>
            </a:r>
            <a:r>
              <a:rPr lang="en-CA" sz="2000" i="1" dirty="0">
                <a:latin typeface="+mn-lt"/>
                <a:cs typeface="+mn-cs"/>
              </a:rPr>
              <a:t>what extent </a:t>
            </a:r>
            <a:r>
              <a:rPr lang="en-CA" sz="2000" i="1" dirty="0" smtClean="0">
                <a:latin typeface="+mn-lt"/>
                <a:cs typeface="+mn-cs"/>
              </a:rPr>
              <a:t> were </a:t>
            </a:r>
            <a:r>
              <a:rPr lang="en-CA" sz="2000" i="1" dirty="0">
                <a:latin typeface="+mn-lt"/>
                <a:cs typeface="+mn-cs"/>
              </a:rPr>
              <a:t>visual design concepts and principles being applied in harvest </a:t>
            </a:r>
            <a:r>
              <a:rPr lang="en-CA" sz="2000" i="1" dirty="0" smtClean="0">
                <a:latin typeface="+mn-lt"/>
                <a:cs typeface="+mn-cs"/>
              </a:rPr>
              <a:t>planning</a:t>
            </a:r>
            <a:r>
              <a:rPr lang="en-CA" sz="2000" i="1" dirty="0">
                <a:latin typeface="+mn-lt"/>
                <a:cs typeface="+mn-cs"/>
              </a:rPr>
              <a:t>?</a:t>
            </a:r>
            <a:endParaRPr lang="en-CA" sz="2000" dirty="0">
              <a:latin typeface="+mn-lt"/>
              <a:cs typeface="+mn-cs"/>
            </a:endParaRPr>
          </a:p>
        </p:txBody>
      </p:sp>
      <p:sp>
        <p:nvSpPr>
          <p:cNvPr id="79" name="Oval 78"/>
          <p:cNvSpPr/>
          <p:nvPr/>
        </p:nvSpPr>
        <p:spPr>
          <a:xfrm>
            <a:off x="5320655" y="2208733"/>
            <a:ext cx="358775" cy="3127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3082" name="TextBox 85"/>
          <p:cNvSpPr txBox="1">
            <a:spLocks noChangeArrowheads="1"/>
          </p:cNvSpPr>
          <p:nvPr/>
        </p:nvSpPr>
        <p:spPr bwMode="auto">
          <a:xfrm>
            <a:off x="6012160" y="4475212"/>
            <a:ext cx="2952328" cy="338137"/>
          </a:xfrm>
          <a:prstGeom prst="rect">
            <a:avLst/>
          </a:prstGeom>
          <a:noFill/>
          <a:ln w="9525">
            <a:noFill/>
            <a:miter lim="800000"/>
            <a:headEnd/>
            <a:tailEnd/>
          </a:ln>
        </p:spPr>
        <p:txBody>
          <a:bodyPr wrap="square">
            <a:spAutoFit/>
          </a:bodyPr>
          <a:lstStyle/>
          <a:p>
            <a:pPr algn="ctr">
              <a:defRPr/>
            </a:pPr>
            <a:r>
              <a:rPr lang="en-CA" dirty="0">
                <a:latin typeface="+mn-lt"/>
                <a:cs typeface="Arial" charset="0"/>
              </a:rPr>
              <a:t>Good Design</a:t>
            </a:r>
          </a:p>
        </p:txBody>
      </p:sp>
      <p:sp>
        <p:nvSpPr>
          <p:cNvPr id="3083" name="TextBox 86"/>
          <p:cNvSpPr txBox="1">
            <a:spLocks noChangeArrowheads="1"/>
          </p:cNvSpPr>
          <p:nvPr/>
        </p:nvSpPr>
        <p:spPr bwMode="auto">
          <a:xfrm>
            <a:off x="175320" y="4503787"/>
            <a:ext cx="2952328" cy="338137"/>
          </a:xfrm>
          <a:prstGeom prst="rect">
            <a:avLst/>
          </a:prstGeom>
          <a:noFill/>
          <a:ln w="9525">
            <a:noFill/>
            <a:miter lim="800000"/>
            <a:headEnd/>
            <a:tailEnd/>
          </a:ln>
        </p:spPr>
        <p:txBody>
          <a:bodyPr wrap="square">
            <a:spAutoFit/>
          </a:bodyPr>
          <a:lstStyle/>
          <a:p>
            <a:pPr algn="ctr">
              <a:defRPr/>
            </a:pPr>
            <a:r>
              <a:rPr lang="en-CA" dirty="0">
                <a:latin typeface="+mn-lt"/>
                <a:cs typeface="Arial" charset="0"/>
              </a:rPr>
              <a:t>Poor Design</a:t>
            </a:r>
          </a:p>
        </p:txBody>
      </p:sp>
      <p:pic>
        <p:nvPicPr>
          <p:cNvPr id="2060" name="Picture 88"/>
          <p:cNvPicPr>
            <a:picLocks noChangeAspect="1" noChangeArrowheads="1"/>
          </p:cNvPicPr>
          <p:nvPr/>
        </p:nvPicPr>
        <p:blipFill>
          <a:blip r:embed="rId4" cstate="print"/>
          <a:srcRect/>
          <a:stretch>
            <a:fillRect/>
          </a:stretch>
        </p:blipFill>
        <p:spPr bwMode="auto">
          <a:xfrm>
            <a:off x="7885113" y="5876925"/>
            <a:ext cx="914400" cy="781050"/>
          </a:xfrm>
          <a:prstGeom prst="rect">
            <a:avLst/>
          </a:prstGeom>
          <a:noFill/>
          <a:ln w="9525">
            <a:noFill/>
            <a:miter lim="800000"/>
            <a:headEnd/>
            <a:tailEnd/>
          </a:ln>
        </p:spPr>
      </p:pic>
      <p:sp>
        <p:nvSpPr>
          <p:cNvPr id="16" name="Text Box 2"/>
          <p:cNvSpPr txBox="1">
            <a:spLocks noChangeArrowheads="1"/>
          </p:cNvSpPr>
          <p:nvPr/>
        </p:nvSpPr>
        <p:spPr bwMode="auto">
          <a:xfrm>
            <a:off x="8763000" y="6400800"/>
            <a:ext cx="381000" cy="307777"/>
          </a:xfrm>
          <a:prstGeom prst="rect">
            <a:avLst/>
          </a:prstGeom>
          <a:noFill/>
          <a:ln w="9525">
            <a:noFill/>
            <a:miter lim="800000"/>
            <a:headEnd/>
            <a:tailEnd/>
          </a:ln>
        </p:spPr>
        <p:txBody>
          <a:bodyPr>
            <a:spAutoFit/>
          </a:bodyPr>
          <a:lstStyle/>
          <a:p>
            <a:pPr>
              <a:spcBef>
                <a:spcPct val="50000"/>
              </a:spcBef>
            </a:pPr>
            <a:r>
              <a:rPr lang="en-GB" sz="1400" dirty="0" smtClean="0">
                <a:latin typeface="Arial" charset="0"/>
              </a:rPr>
              <a:t>11</a:t>
            </a:r>
            <a:endParaRPr lang="en-GB" sz="1400" dirty="0">
              <a:latin typeface="Monotype Sorts" pitchFamily="2" charset="2"/>
            </a:endParaRPr>
          </a:p>
        </p:txBody>
      </p:sp>
      <p:graphicFrame>
        <p:nvGraphicFramePr>
          <p:cNvPr id="17" name="Chart 16"/>
          <p:cNvGraphicFramePr/>
          <p:nvPr/>
        </p:nvGraphicFramePr>
        <p:xfrm>
          <a:off x="3131840" y="3501008"/>
          <a:ext cx="2808312" cy="1440160"/>
        </p:xfrm>
        <a:graphic>
          <a:graphicData uri="http://schemas.openxmlformats.org/drawingml/2006/chart">
            <c:chart xmlns:c="http://schemas.openxmlformats.org/drawingml/2006/chart" xmlns:r="http://schemas.openxmlformats.org/officeDocument/2006/relationships" r:id="rId5"/>
          </a:graphicData>
        </a:graphic>
      </p:graphicFrame>
      <p:sp>
        <p:nvSpPr>
          <p:cNvPr id="18" name="Oval 17"/>
          <p:cNvSpPr/>
          <p:nvPr/>
        </p:nvSpPr>
        <p:spPr>
          <a:xfrm>
            <a:off x="5355704" y="3817292"/>
            <a:ext cx="358775" cy="3127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19" name="Rectangle 11"/>
          <p:cNvSpPr txBox="1">
            <a:spLocks noChangeArrowheads="1"/>
          </p:cNvSpPr>
          <p:nvPr/>
        </p:nvSpPr>
        <p:spPr bwMode="auto">
          <a:xfrm>
            <a:off x="0" y="-387424"/>
            <a:ext cx="9144000" cy="1143001"/>
          </a:xfrm>
          <a:prstGeom prst="rect">
            <a:avLst/>
          </a:prstGeom>
          <a:ln>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CA" sz="3600" b="1" i="0" u="none" strike="noStrike" kern="0" cap="none" spc="0" normalizeH="0" baseline="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
            </a:r>
            <a:br>
              <a:rPr kumimoji="0" lang="en-CA" sz="3600" b="1" i="0" u="none" strike="noStrike" kern="0" cap="none" spc="0" normalizeH="0" baseline="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br>
            <a:r>
              <a:rPr kumimoji="0" lang="en-CA" sz="3600" b="1" i="0" u="none" strike="noStrike" kern="0" cap="none" spc="0" normalizeH="0" baseline="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 Code - </a:t>
            </a:r>
            <a:r>
              <a:rPr kumimoji="0" lang="en-CA" sz="3600" b="1" i="0" u="none" strike="noStrike" kern="0" cap="none" spc="0" normalizeH="0" baseline="0" noProof="0" dirty="0" err="1"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Omineca</a:t>
            </a:r>
            <a:r>
              <a:rPr kumimoji="0" lang="en-CA" sz="3600" b="1" i="0" u="none" strike="noStrike" kern="0" cap="none" spc="0" normalizeH="0" baseline="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 Results  </a:t>
            </a:r>
          </a:p>
        </p:txBody>
      </p:sp>
      <p:sp>
        <p:nvSpPr>
          <p:cNvPr id="20" name="Line 79"/>
          <p:cNvSpPr>
            <a:spLocks noChangeShapeType="1"/>
          </p:cNvSpPr>
          <p:nvPr/>
        </p:nvSpPr>
        <p:spPr bwMode="auto">
          <a:xfrm>
            <a:off x="395288" y="980728"/>
            <a:ext cx="8424862" cy="0"/>
          </a:xfrm>
          <a:prstGeom prst="line">
            <a:avLst/>
          </a:prstGeom>
          <a:noFill/>
          <a:ln w="25400">
            <a:solidFill>
              <a:srgbClr val="FFC000"/>
            </a:solidFill>
            <a:round/>
            <a:headEnd/>
            <a:tailEnd/>
          </a:ln>
        </p:spPr>
        <p:txBody>
          <a:bodyPr/>
          <a:lstStyle/>
          <a:p>
            <a:endParaRPr lang="en-CA"/>
          </a:p>
        </p:txBody>
      </p:sp>
      <p:sp>
        <p:nvSpPr>
          <p:cNvPr id="21" name="TextBox 20"/>
          <p:cNvSpPr txBox="1"/>
          <p:nvPr/>
        </p:nvSpPr>
        <p:spPr>
          <a:xfrm>
            <a:off x="0" y="5229200"/>
            <a:ext cx="9144000" cy="400110"/>
          </a:xfrm>
          <a:prstGeom prst="rect">
            <a:avLst/>
          </a:prstGeom>
          <a:noFill/>
        </p:spPr>
        <p:txBody>
          <a:bodyPr wrap="square" rtlCol="0">
            <a:spAutoFit/>
          </a:bodyPr>
          <a:lstStyle/>
          <a:p>
            <a:pPr algn="ctr"/>
            <a:r>
              <a:rPr lang="en-CA" sz="2000" b="1" dirty="0" err="1" smtClean="0">
                <a:solidFill>
                  <a:srgbClr val="FFC000"/>
                </a:solidFill>
              </a:rPr>
              <a:t>Omineca</a:t>
            </a:r>
            <a:r>
              <a:rPr lang="en-CA" sz="2000" b="1" dirty="0" smtClean="0">
                <a:solidFill>
                  <a:srgbClr val="FFC000"/>
                </a:solidFill>
              </a:rPr>
              <a:t> results slightly  better than provincial result.</a:t>
            </a:r>
            <a:endParaRPr lang="en-CA" sz="2000" b="1" dirty="0">
              <a:solidFill>
                <a:srgbClr val="FFC000"/>
              </a:solidFill>
            </a:endParaRPr>
          </a:p>
        </p:txBody>
      </p:sp>
      <p:pic>
        <p:nvPicPr>
          <p:cNvPr id="39940" name="Picture 4" descr="G:\!Workgrp\Silv Practices\Jacques\Photographs\DPG Evaluation Photos\A18158 CP 133 B1 site 3.JPG"/>
          <p:cNvPicPr>
            <a:picLocks noChangeAspect="1" noChangeArrowheads="1"/>
          </p:cNvPicPr>
          <p:nvPr/>
        </p:nvPicPr>
        <p:blipFill>
          <a:blip r:embed="rId6" cstate="print"/>
          <a:srcRect/>
          <a:stretch>
            <a:fillRect/>
          </a:stretch>
        </p:blipFill>
        <p:spPr bwMode="auto">
          <a:xfrm>
            <a:off x="179512" y="2330878"/>
            <a:ext cx="2904323" cy="2178242"/>
          </a:xfrm>
          <a:prstGeom prst="rect">
            <a:avLst/>
          </a:prstGeom>
          <a:noFill/>
          <a:ln>
            <a:solidFill>
              <a:schemeClr val="accent1"/>
            </a:solidFill>
          </a:ln>
        </p:spPr>
      </p:pic>
      <p:pic>
        <p:nvPicPr>
          <p:cNvPr id="39939" name="Picture 3" descr="C:\Users\jmarc\AppData\Local\Microsoft\Windows\Temporary Internet Files\Content.Outlook\00ET5F0Z\IMG_1685.JPG"/>
          <p:cNvPicPr>
            <a:picLocks noChangeAspect="1" noChangeArrowheads="1"/>
          </p:cNvPicPr>
          <p:nvPr/>
        </p:nvPicPr>
        <p:blipFill>
          <a:blip r:embed="rId7" cstate="print"/>
          <a:srcRect/>
          <a:stretch>
            <a:fillRect/>
          </a:stretch>
        </p:blipFill>
        <p:spPr bwMode="auto">
          <a:xfrm>
            <a:off x="6012160" y="2329830"/>
            <a:ext cx="2952328" cy="2160240"/>
          </a:xfrm>
          <a:prstGeom prst="rect">
            <a:avLst/>
          </a:prstGeom>
          <a:noFill/>
          <a:ln>
            <a:solidFill>
              <a:schemeClr val="accent1"/>
            </a:solidFill>
          </a:ln>
        </p:spPr>
      </p:pic>
    </p:spTree>
  </p:cSld>
  <p:clrMapOvr>
    <a:masterClrMapping/>
  </p:clrMapOvr>
  <p:transition spd="med">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1"/>
          <p:cNvSpPr>
            <a:spLocks noChangeArrowheads="1"/>
          </p:cNvSpPr>
          <p:nvPr/>
        </p:nvSpPr>
        <p:spPr bwMode="auto">
          <a:xfrm>
            <a:off x="395536" y="1064930"/>
            <a:ext cx="7848600" cy="707886"/>
          </a:xfrm>
          <a:prstGeom prst="rect">
            <a:avLst/>
          </a:prstGeom>
          <a:noFill/>
          <a:ln w="9525">
            <a:noFill/>
            <a:miter lim="800000"/>
            <a:headEnd/>
            <a:tailEnd/>
          </a:ln>
          <a:effectLst/>
        </p:spPr>
        <p:txBody>
          <a:bodyPr anchor="ctr">
            <a:spAutoFit/>
          </a:bodyPr>
          <a:lstStyle/>
          <a:p>
            <a:pPr>
              <a:defRPr/>
            </a:pPr>
            <a:r>
              <a:rPr lang="en-CA" sz="2000" b="1" i="1" dirty="0" smtClean="0">
                <a:latin typeface="+mn-lt"/>
                <a:ea typeface="Times New Roman" pitchFamily="18" charset="0"/>
              </a:rPr>
              <a:t>4. What </a:t>
            </a:r>
            <a:r>
              <a:rPr lang="en-CA" sz="2000" b="1" i="1" dirty="0">
                <a:latin typeface="+mn-lt"/>
                <a:ea typeface="Times New Roman" pitchFamily="18" charset="0"/>
              </a:rPr>
              <a:t>levels of tree retention are being implemented within harvest openings to achieve VQOs?</a:t>
            </a:r>
            <a:endParaRPr lang="en-CA" sz="2000" b="1" dirty="0">
              <a:latin typeface="+mn-lt"/>
            </a:endParaRPr>
          </a:p>
        </p:txBody>
      </p:sp>
      <p:graphicFrame>
        <p:nvGraphicFramePr>
          <p:cNvPr id="5" name="Chart 4"/>
          <p:cNvGraphicFramePr/>
          <p:nvPr/>
        </p:nvGraphicFramePr>
        <p:xfrm>
          <a:off x="2771800" y="1988840"/>
          <a:ext cx="3672408" cy="1599998"/>
        </p:xfrm>
        <a:graphic>
          <a:graphicData uri="http://schemas.openxmlformats.org/drawingml/2006/chart">
            <c:chart xmlns:c="http://schemas.openxmlformats.org/drawingml/2006/chart" xmlns:r="http://schemas.openxmlformats.org/officeDocument/2006/relationships" r:id="rId3"/>
          </a:graphicData>
        </a:graphic>
      </p:graphicFrame>
      <p:sp>
        <p:nvSpPr>
          <p:cNvPr id="26633" name="TextBox 82"/>
          <p:cNvSpPr txBox="1">
            <a:spLocks noChangeArrowheads="1"/>
          </p:cNvSpPr>
          <p:nvPr/>
        </p:nvSpPr>
        <p:spPr bwMode="auto">
          <a:xfrm>
            <a:off x="6604000" y="4379913"/>
            <a:ext cx="2432496" cy="338137"/>
          </a:xfrm>
          <a:prstGeom prst="rect">
            <a:avLst/>
          </a:prstGeom>
          <a:noFill/>
          <a:ln w="9525">
            <a:noFill/>
            <a:miter lim="800000"/>
            <a:headEnd/>
            <a:tailEnd/>
          </a:ln>
        </p:spPr>
        <p:txBody>
          <a:bodyPr wrap="square">
            <a:spAutoFit/>
          </a:bodyPr>
          <a:lstStyle/>
          <a:p>
            <a:pPr algn="ctr">
              <a:defRPr/>
            </a:pPr>
            <a:r>
              <a:rPr lang="en-CA" dirty="0">
                <a:latin typeface="+mn-lt"/>
                <a:cs typeface="Arial" charset="0"/>
              </a:rPr>
              <a:t>Effective Retention</a:t>
            </a:r>
          </a:p>
        </p:txBody>
      </p:sp>
      <p:sp>
        <p:nvSpPr>
          <p:cNvPr id="26634" name="TextBox 83"/>
          <p:cNvSpPr txBox="1">
            <a:spLocks noChangeArrowheads="1"/>
          </p:cNvSpPr>
          <p:nvPr/>
        </p:nvSpPr>
        <p:spPr bwMode="auto">
          <a:xfrm>
            <a:off x="203771" y="4367213"/>
            <a:ext cx="2448396" cy="338137"/>
          </a:xfrm>
          <a:prstGeom prst="rect">
            <a:avLst/>
          </a:prstGeom>
          <a:noFill/>
          <a:ln w="9525">
            <a:noFill/>
            <a:miter lim="800000"/>
            <a:headEnd/>
            <a:tailEnd/>
          </a:ln>
        </p:spPr>
        <p:txBody>
          <a:bodyPr wrap="square">
            <a:spAutoFit/>
          </a:bodyPr>
          <a:lstStyle/>
          <a:p>
            <a:pPr algn="ctr">
              <a:defRPr/>
            </a:pPr>
            <a:r>
              <a:rPr lang="en-CA" dirty="0">
                <a:latin typeface="+mn-lt"/>
                <a:cs typeface="Arial" charset="0"/>
              </a:rPr>
              <a:t>In-effective Retention</a:t>
            </a:r>
          </a:p>
        </p:txBody>
      </p:sp>
      <p:sp>
        <p:nvSpPr>
          <p:cNvPr id="89" name="Oval 88"/>
          <p:cNvSpPr/>
          <p:nvPr/>
        </p:nvSpPr>
        <p:spPr>
          <a:xfrm>
            <a:off x="3361581" y="2636912"/>
            <a:ext cx="358775" cy="3127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pic>
        <p:nvPicPr>
          <p:cNvPr id="11275" name="Picture 88"/>
          <p:cNvPicPr>
            <a:picLocks noChangeAspect="1" noChangeArrowheads="1"/>
          </p:cNvPicPr>
          <p:nvPr/>
        </p:nvPicPr>
        <p:blipFill>
          <a:blip r:embed="rId4" cstate="print"/>
          <a:srcRect/>
          <a:stretch>
            <a:fillRect/>
          </a:stretch>
        </p:blipFill>
        <p:spPr bwMode="auto">
          <a:xfrm>
            <a:off x="7885113" y="5876925"/>
            <a:ext cx="914400" cy="781050"/>
          </a:xfrm>
          <a:prstGeom prst="rect">
            <a:avLst/>
          </a:prstGeom>
          <a:noFill/>
          <a:ln w="9525">
            <a:noFill/>
            <a:miter lim="800000"/>
            <a:headEnd/>
            <a:tailEnd/>
          </a:ln>
        </p:spPr>
      </p:pic>
      <p:sp>
        <p:nvSpPr>
          <p:cNvPr id="17" name="Text Box 2"/>
          <p:cNvSpPr txBox="1">
            <a:spLocks noChangeArrowheads="1"/>
          </p:cNvSpPr>
          <p:nvPr/>
        </p:nvSpPr>
        <p:spPr bwMode="auto">
          <a:xfrm>
            <a:off x="8763000" y="6400800"/>
            <a:ext cx="381000" cy="307777"/>
          </a:xfrm>
          <a:prstGeom prst="rect">
            <a:avLst/>
          </a:prstGeom>
          <a:noFill/>
          <a:ln w="9525">
            <a:noFill/>
            <a:miter lim="800000"/>
            <a:headEnd/>
            <a:tailEnd/>
          </a:ln>
        </p:spPr>
        <p:txBody>
          <a:bodyPr>
            <a:spAutoFit/>
          </a:bodyPr>
          <a:lstStyle/>
          <a:p>
            <a:pPr>
              <a:spcBef>
                <a:spcPct val="50000"/>
              </a:spcBef>
            </a:pPr>
            <a:r>
              <a:rPr lang="en-GB" sz="1400" dirty="0" smtClean="0">
                <a:latin typeface="Arial" charset="0"/>
              </a:rPr>
              <a:t>12</a:t>
            </a:r>
            <a:endParaRPr lang="en-GB" sz="1400" dirty="0">
              <a:latin typeface="Monotype Sorts" pitchFamily="2" charset="2"/>
            </a:endParaRPr>
          </a:p>
        </p:txBody>
      </p:sp>
      <p:graphicFrame>
        <p:nvGraphicFramePr>
          <p:cNvPr id="18" name="Chart 17"/>
          <p:cNvGraphicFramePr/>
          <p:nvPr/>
        </p:nvGraphicFramePr>
        <p:xfrm>
          <a:off x="2771800" y="3645024"/>
          <a:ext cx="3672408" cy="1440160"/>
        </p:xfrm>
        <a:graphic>
          <a:graphicData uri="http://schemas.openxmlformats.org/drawingml/2006/chart">
            <c:chart xmlns:c="http://schemas.openxmlformats.org/drawingml/2006/chart" xmlns:r="http://schemas.openxmlformats.org/officeDocument/2006/relationships" r:id="rId5"/>
          </a:graphicData>
        </a:graphic>
      </p:graphicFrame>
      <p:sp>
        <p:nvSpPr>
          <p:cNvPr id="19" name="Oval 18"/>
          <p:cNvSpPr/>
          <p:nvPr/>
        </p:nvSpPr>
        <p:spPr>
          <a:xfrm>
            <a:off x="3549030" y="4014589"/>
            <a:ext cx="358775" cy="3127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20" name="Rectangle 5"/>
          <p:cNvSpPr>
            <a:spLocks noChangeArrowheads="1"/>
          </p:cNvSpPr>
          <p:nvPr/>
        </p:nvSpPr>
        <p:spPr bwMode="auto">
          <a:xfrm>
            <a:off x="2771800" y="5075659"/>
            <a:ext cx="3672408" cy="276999"/>
          </a:xfrm>
          <a:prstGeom prst="rect">
            <a:avLst/>
          </a:prstGeom>
          <a:solidFill>
            <a:schemeClr val="tx1"/>
          </a:solidFill>
          <a:ln w="9525">
            <a:solidFill>
              <a:schemeClr val="tx1"/>
            </a:solidFill>
            <a:miter lim="800000"/>
            <a:headEnd/>
            <a:tailEnd/>
          </a:ln>
        </p:spPr>
        <p:txBody>
          <a:bodyPr wrap="square">
            <a:spAutoFit/>
          </a:bodyPr>
          <a:lstStyle/>
          <a:p>
            <a:pPr algn="ctr"/>
            <a:r>
              <a:rPr lang="en-CA" sz="1200" dirty="0">
                <a:solidFill>
                  <a:schemeClr val="bg2"/>
                </a:solidFill>
                <a:latin typeface="Arial" pitchFamily="34" charset="0"/>
              </a:rPr>
              <a:t>(Poor = 15%&lt;, Moderate 15%-22% ,Good 22% +)</a:t>
            </a:r>
          </a:p>
        </p:txBody>
      </p:sp>
      <p:sp>
        <p:nvSpPr>
          <p:cNvPr id="24" name="TextBox 23"/>
          <p:cNvSpPr txBox="1"/>
          <p:nvPr/>
        </p:nvSpPr>
        <p:spPr>
          <a:xfrm>
            <a:off x="3131840" y="3645024"/>
            <a:ext cx="3240360" cy="261610"/>
          </a:xfrm>
          <a:prstGeom prst="rect">
            <a:avLst/>
          </a:prstGeom>
          <a:noFill/>
        </p:spPr>
        <p:txBody>
          <a:bodyPr wrap="square" rtlCol="0">
            <a:spAutoFit/>
          </a:bodyPr>
          <a:lstStyle/>
          <a:p>
            <a:pPr algn="ctr"/>
            <a:r>
              <a:rPr lang="en-CA" sz="1100" b="1" dirty="0" smtClean="0">
                <a:solidFill>
                  <a:schemeClr val="bg2"/>
                </a:solidFill>
              </a:rPr>
              <a:t>Tree Retention Code </a:t>
            </a:r>
            <a:r>
              <a:rPr lang="en-CA" sz="1100" b="1" dirty="0" err="1" smtClean="0">
                <a:solidFill>
                  <a:schemeClr val="bg2"/>
                </a:solidFill>
              </a:rPr>
              <a:t>Omineca</a:t>
            </a:r>
            <a:r>
              <a:rPr lang="en-CA" sz="1100" b="1" dirty="0" smtClean="0">
                <a:solidFill>
                  <a:schemeClr val="bg2"/>
                </a:solidFill>
              </a:rPr>
              <a:t> (N=43)</a:t>
            </a:r>
            <a:endParaRPr lang="en-CA" sz="1100" b="1" dirty="0">
              <a:solidFill>
                <a:schemeClr val="bg2"/>
              </a:solidFill>
            </a:endParaRPr>
          </a:p>
        </p:txBody>
      </p:sp>
      <p:sp>
        <p:nvSpPr>
          <p:cNvPr id="25" name="Rectangle 11"/>
          <p:cNvSpPr txBox="1">
            <a:spLocks noChangeArrowheads="1"/>
          </p:cNvSpPr>
          <p:nvPr/>
        </p:nvSpPr>
        <p:spPr bwMode="auto">
          <a:xfrm>
            <a:off x="0" y="-387424"/>
            <a:ext cx="9144000" cy="1143001"/>
          </a:xfrm>
          <a:prstGeom prst="rect">
            <a:avLst/>
          </a:prstGeom>
          <a:ln>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CA" sz="3600" b="1" i="0" u="none" strike="noStrike" kern="0" cap="none" spc="0" normalizeH="0" baseline="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
            </a:r>
            <a:br>
              <a:rPr kumimoji="0" lang="en-CA" sz="3600" b="1" i="0" u="none" strike="noStrike" kern="0" cap="none" spc="0" normalizeH="0" baseline="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br>
            <a:r>
              <a:rPr kumimoji="0" lang="en-CA" sz="3600" b="1" i="0" u="none" strike="noStrike" kern="0" cap="none" spc="0" normalizeH="0" baseline="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 Code -</a:t>
            </a:r>
            <a:r>
              <a:rPr kumimoji="0" lang="en-CA" sz="3600" b="1" i="0" u="none" strike="noStrike" kern="0" cap="none" spc="0" normalizeH="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 </a:t>
            </a:r>
            <a:r>
              <a:rPr kumimoji="0" lang="en-CA" sz="3600" b="1" i="0" u="none" strike="noStrike" kern="0" cap="none" spc="0" normalizeH="0" baseline="0" noProof="0" dirty="0" err="1"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Omineca</a:t>
            </a:r>
            <a:r>
              <a:rPr kumimoji="0" lang="en-CA" sz="3600" b="1" i="0" u="none" strike="noStrike" kern="0" cap="none" spc="0" normalizeH="0" baseline="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 Results  </a:t>
            </a:r>
          </a:p>
        </p:txBody>
      </p:sp>
      <p:sp>
        <p:nvSpPr>
          <p:cNvPr id="26" name="Line 79"/>
          <p:cNvSpPr>
            <a:spLocks noChangeShapeType="1"/>
          </p:cNvSpPr>
          <p:nvPr/>
        </p:nvSpPr>
        <p:spPr bwMode="auto">
          <a:xfrm>
            <a:off x="395288" y="980728"/>
            <a:ext cx="8424862" cy="0"/>
          </a:xfrm>
          <a:prstGeom prst="line">
            <a:avLst/>
          </a:prstGeom>
          <a:noFill/>
          <a:ln w="25400">
            <a:solidFill>
              <a:srgbClr val="FFC000"/>
            </a:solidFill>
            <a:round/>
            <a:headEnd/>
            <a:tailEnd/>
          </a:ln>
        </p:spPr>
        <p:txBody>
          <a:bodyPr/>
          <a:lstStyle/>
          <a:p>
            <a:endParaRPr lang="en-CA"/>
          </a:p>
        </p:txBody>
      </p:sp>
      <p:sp>
        <p:nvSpPr>
          <p:cNvPr id="27" name="TextBox 26"/>
          <p:cNvSpPr txBox="1"/>
          <p:nvPr/>
        </p:nvSpPr>
        <p:spPr>
          <a:xfrm>
            <a:off x="0" y="5529426"/>
            <a:ext cx="9144000" cy="400110"/>
          </a:xfrm>
          <a:prstGeom prst="rect">
            <a:avLst/>
          </a:prstGeom>
          <a:noFill/>
        </p:spPr>
        <p:txBody>
          <a:bodyPr wrap="square" rtlCol="0">
            <a:spAutoFit/>
          </a:bodyPr>
          <a:lstStyle/>
          <a:p>
            <a:pPr algn="ctr"/>
            <a:r>
              <a:rPr lang="en-CA" sz="2000" b="1" dirty="0" err="1" smtClean="0">
                <a:solidFill>
                  <a:srgbClr val="FFC000"/>
                </a:solidFill>
              </a:rPr>
              <a:t>Omineca</a:t>
            </a:r>
            <a:r>
              <a:rPr lang="en-CA" sz="2000" b="1" dirty="0" smtClean="0">
                <a:solidFill>
                  <a:srgbClr val="FFC000"/>
                </a:solidFill>
              </a:rPr>
              <a:t> openings proportionately contained more retention.</a:t>
            </a:r>
            <a:endParaRPr lang="en-CA" sz="2000" b="1" dirty="0">
              <a:solidFill>
                <a:srgbClr val="FFC000"/>
              </a:solidFill>
            </a:endParaRPr>
          </a:p>
        </p:txBody>
      </p:sp>
      <p:pic>
        <p:nvPicPr>
          <p:cNvPr id="43010" name="Picture 2" descr="C:\Users\jmarc\AppData\Local\Microsoft\Windows\Temporary Internet Files\Content.Outlook\00ET5F0Z\DJA-Marie_Lake_2011_NGooding.jpg"/>
          <p:cNvPicPr>
            <a:picLocks noChangeAspect="1" noChangeArrowheads="1"/>
          </p:cNvPicPr>
          <p:nvPr/>
        </p:nvPicPr>
        <p:blipFill>
          <a:blip r:embed="rId6" cstate="print"/>
          <a:srcRect b="4000"/>
          <a:stretch>
            <a:fillRect/>
          </a:stretch>
        </p:blipFill>
        <p:spPr bwMode="auto">
          <a:xfrm>
            <a:off x="199515" y="2564904"/>
            <a:ext cx="2500277" cy="1800200"/>
          </a:xfrm>
          <a:prstGeom prst="rect">
            <a:avLst/>
          </a:prstGeom>
          <a:noFill/>
          <a:ln>
            <a:solidFill>
              <a:schemeClr val="accent1"/>
            </a:solidFill>
          </a:ln>
        </p:spPr>
      </p:pic>
      <p:pic>
        <p:nvPicPr>
          <p:cNvPr id="43012" name="Picture 4"/>
          <p:cNvPicPr>
            <a:picLocks noChangeAspect="1" noChangeArrowheads="1"/>
          </p:cNvPicPr>
          <p:nvPr/>
        </p:nvPicPr>
        <p:blipFill>
          <a:blip r:embed="rId7" cstate="print"/>
          <a:srcRect/>
          <a:stretch>
            <a:fillRect/>
          </a:stretch>
        </p:blipFill>
        <p:spPr bwMode="auto">
          <a:xfrm>
            <a:off x="6516216" y="2564904"/>
            <a:ext cx="2520280" cy="1800200"/>
          </a:xfrm>
          <a:prstGeom prst="rect">
            <a:avLst/>
          </a:prstGeom>
          <a:noFill/>
          <a:ln w="9525">
            <a:solidFill>
              <a:schemeClr val="accent1"/>
            </a:solidFill>
            <a:miter lim="800000"/>
            <a:headEnd/>
            <a:tailEnd/>
          </a:ln>
          <a:effectLst/>
        </p:spPr>
      </p:pic>
    </p:spTree>
  </p:cSld>
  <p:clrMapOvr>
    <a:masterClrMapping/>
  </p:clrMapOvr>
  <p:transition spd="med">
    <p:circl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4" name="Object 98"/>
          <p:cNvGraphicFramePr>
            <a:graphicFrameLocks noGrp="1" noChangeAspect="1"/>
          </p:cNvGraphicFramePr>
          <p:nvPr>
            <p:ph/>
          </p:nvPr>
        </p:nvGraphicFramePr>
        <p:xfrm>
          <a:off x="2872383" y="1920304"/>
          <a:ext cx="3240361" cy="1436688"/>
        </p:xfrm>
        <a:graphic>
          <a:graphicData uri="http://schemas.openxmlformats.org/presentationml/2006/ole">
            <p:oleObj spid="_x0000_s40962" name="Worksheet" r:id="rId3" imgW="6619824" imgH="2933645" progId="Excel.Sheet.8">
              <p:embed/>
            </p:oleObj>
          </a:graphicData>
        </a:graphic>
      </p:graphicFrame>
      <p:sp>
        <p:nvSpPr>
          <p:cNvPr id="3075" name="Rectangle 4"/>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CA"/>
          </a:p>
        </p:txBody>
      </p:sp>
      <p:sp>
        <p:nvSpPr>
          <p:cNvPr id="58373" name="Rectangle 5"/>
          <p:cNvSpPr>
            <a:spLocks noChangeArrowheads="1"/>
          </p:cNvSpPr>
          <p:nvPr/>
        </p:nvSpPr>
        <p:spPr bwMode="auto">
          <a:xfrm>
            <a:off x="395536" y="1064930"/>
            <a:ext cx="8424936" cy="707886"/>
          </a:xfrm>
          <a:prstGeom prst="rect">
            <a:avLst/>
          </a:prstGeom>
          <a:noFill/>
          <a:ln w="9525">
            <a:noFill/>
            <a:miter lim="800000"/>
            <a:headEnd/>
            <a:tailEnd/>
          </a:ln>
          <a:effectLst/>
        </p:spPr>
        <p:txBody>
          <a:bodyPr wrap="square" anchor="ctr">
            <a:spAutoFit/>
          </a:bodyPr>
          <a:lstStyle/>
          <a:p>
            <a:pPr eaLnBrk="0" hangingPunct="0">
              <a:defRPr/>
            </a:pPr>
            <a:r>
              <a:rPr lang="en-CA" sz="2000" b="1" i="1" dirty="0" smtClean="0">
                <a:latin typeface="+mn-lt"/>
                <a:ea typeface="Times New Roman" pitchFamily="18" charset="0"/>
                <a:cs typeface="+mn-cs"/>
              </a:rPr>
              <a:t>5. How </a:t>
            </a:r>
            <a:r>
              <a:rPr lang="en-CA" sz="2000" b="1" i="1" dirty="0">
                <a:latin typeface="+mn-lt"/>
                <a:ea typeface="Times New Roman" pitchFamily="18" charset="0"/>
                <a:cs typeface="+mn-cs"/>
              </a:rPr>
              <a:t>effective </a:t>
            </a:r>
            <a:r>
              <a:rPr lang="en-CA" sz="2000" b="1" i="1" dirty="0" smtClean="0">
                <a:latin typeface="+mn-lt"/>
                <a:ea typeface="Times New Roman" pitchFamily="18" charset="0"/>
                <a:cs typeface="+mn-cs"/>
              </a:rPr>
              <a:t> were </a:t>
            </a:r>
            <a:r>
              <a:rPr lang="en-CA" sz="2000" b="1" i="1" dirty="0">
                <a:latin typeface="+mn-lt"/>
                <a:ea typeface="Times New Roman" pitchFamily="18" charset="0"/>
                <a:cs typeface="+mn-cs"/>
              </a:rPr>
              <a:t>the </a:t>
            </a:r>
            <a:r>
              <a:rPr lang="en-CA" sz="2000" b="1" i="1" dirty="0" smtClean="0">
                <a:latin typeface="+mn-lt"/>
                <a:ea typeface="Times New Roman" pitchFamily="18" charset="0"/>
                <a:cs typeface="+mn-cs"/>
              </a:rPr>
              <a:t>different </a:t>
            </a:r>
            <a:r>
              <a:rPr lang="en-CA" sz="2000" b="1" i="1" dirty="0" err="1">
                <a:latin typeface="+mn-lt"/>
                <a:ea typeface="Times New Roman" pitchFamily="18" charset="0"/>
                <a:cs typeface="+mn-cs"/>
              </a:rPr>
              <a:t>silvicultural</a:t>
            </a:r>
            <a:r>
              <a:rPr lang="en-CA" sz="2000" b="1" i="1" dirty="0">
                <a:latin typeface="+mn-lt"/>
                <a:ea typeface="Times New Roman" pitchFamily="18" charset="0"/>
                <a:cs typeface="+mn-cs"/>
              </a:rPr>
              <a:t> </a:t>
            </a:r>
            <a:r>
              <a:rPr lang="en-CA" sz="2000" b="1" i="1" dirty="0" smtClean="0">
                <a:latin typeface="+mn-lt"/>
                <a:ea typeface="Times New Roman" pitchFamily="18" charset="0"/>
                <a:cs typeface="+mn-cs"/>
              </a:rPr>
              <a:t>systems at   achieving </a:t>
            </a:r>
            <a:r>
              <a:rPr lang="en-CA" sz="2000" b="1" i="1" dirty="0">
                <a:latin typeface="+mn-lt"/>
                <a:ea typeface="Times New Roman" pitchFamily="18" charset="0"/>
                <a:cs typeface="+mn-cs"/>
              </a:rPr>
              <a:t>VQOs?</a:t>
            </a:r>
            <a:endParaRPr lang="en-CA" sz="2000" b="1" dirty="0">
              <a:latin typeface="+mn-lt"/>
              <a:cs typeface="+mn-cs"/>
            </a:endParaRPr>
          </a:p>
        </p:txBody>
      </p:sp>
      <p:sp>
        <p:nvSpPr>
          <p:cNvPr id="58374" name="Rectangle 6"/>
          <p:cNvSpPr>
            <a:spLocks noChangeArrowheads="1"/>
          </p:cNvSpPr>
          <p:nvPr/>
        </p:nvSpPr>
        <p:spPr bwMode="auto">
          <a:xfrm>
            <a:off x="1115616" y="5229200"/>
            <a:ext cx="7056784" cy="646331"/>
          </a:xfrm>
          <a:prstGeom prst="rect">
            <a:avLst/>
          </a:prstGeom>
          <a:noFill/>
          <a:ln w="9525">
            <a:noFill/>
            <a:miter lim="800000"/>
            <a:headEnd/>
            <a:tailEnd/>
          </a:ln>
          <a:effectLst/>
        </p:spPr>
        <p:txBody>
          <a:bodyPr wrap="square" anchor="ctr">
            <a:spAutoFit/>
          </a:bodyPr>
          <a:lstStyle/>
          <a:p>
            <a:pPr eaLnBrk="0" hangingPunct="0">
              <a:defRPr/>
            </a:pPr>
            <a:r>
              <a:rPr lang="en-CA" sz="1800" dirty="0">
                <a:latin typeface="+mn-lt"/>
                <a:ea typeface="Times New Roman" pitchFamily="18" charset="0"/>
                <a:cs typeface="+mn-cs"/>
              </a:rPr>
              <a:t>VQOs were </a:t>
            </a:r>
            <a:r>
              <a:rPr lang="en-CA" sz="1800" dirty="0" smtClean="0">
                <a:latin typeface="+mn-lt"/>
                <a:ea typeface="Times New Roman" pitchFamily="18" charset="0"/>
                <a:cs typeface="+mn-cs"/>
              </a:rPr>
              <a:t>more likely to be achieved using clear cuts 62% provincially under the Code. </a:t>
            </a:r>
            <a:r>
              <a:rPr lang="en-CA" sz="1800" dirty="0" err="1" smtClean="0">
                <a:latin typeface="+mn-lt"/>
                <a:ea typeface="Times New Roman" pitchFamily="18" charset="0"/>
                <a:cs typeface="+mn-cs"/>
              </a:rPr>
              <a:t>Omineca</a:t>
            </a:r>
            <a:r>
              <a:rPr lang="en-CA" sz="1800" dirty="0" smtClean="0">
                <a:latin typeface="+mn-lt"/>
                <a:ea typeface="Times New Roman" pitchFamily="18" charset="0"/>
                <a:cs typeface="+mn-cs"/>
              </a:rPr>
              <a:t> results very similar at 64%.</a:t>
            </a:r>
            <a:endParaRPr lang="en-CA" sz="1800" dirty="0">
              <a:latin typeface="+mn-lt"/>
              <a:cs typeface="+mn-cs"/>
            </a:endParaRPr>
          </a:p>
        </p:txBody>
      </p:sp>
      <p:pic>
        <p:nvPicPr>
          <p:cNvPr id="3080" name="Picture 88"/>
          <p:cNvPicPr>
            <a:picLocks noChangeAspect="1" noChangeArrowheads="1"/>
          </p:cNvPicPr>
          <p:nvPr/>
        </p:nvPicPr>
        <p:blipFill>
          <a:blip r:embed="rId4" cstate="print"/>
          <a:srcRect/>
          <a:stretch>
            <a:fillRect/>
          </a:stretch>
        </p:blipFill>
        <p:spPr bwMode="auto">
          <a:xfrm>
            <a:off x="7885113" y="5876925"/>
            <a:ext cx="914400" cy="781050"/>
          </a:xfrm>
          <a:prstGeom prst="rect">
            <a:avLst/>
          </a:prstGeom>
          <a:noFill/>
          <a:ln w="9525">
            <a:noFill/>
            <a:miter lim="800000"/>
            <a:headEnd/>
            <a:tailEnd/>
          </a:ln>
        </p:spPr>
      </p:pic>
      <p:sp>
        <p:nvSpPr>
          <p:cNvPr id="13" name="Oval 12"/>
          <p:cNvSpPr/>
          <p:nvPr/>
        </p:nvSpPr>
        <p:spPr>
          <a:xfrm>
            <a:off x="4605338" y="2064717"/>
            <a:ext cx="358775" cy="3127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20" name="Rectangle 2"/>
          <p:cNvSpPr txBox="1">
            <a:spLocks noChangeArrowheads="1"/>
          </p:cNvSpPr>
          <p:nvPr/>
        </p:nvSpPr>
        <p:spPr bwMode="auto">
          <a:xfrm>
            <a:off x="2934866" y="1555825"/>
            <a:ext cx="3096344" cy="361007"/>
          </a:xfrm>
          <a:prstGeom prst="rect">
            <a:avLst/>
          </a:prstGeom>
          <a:ln>
            <a:miter lim="800000"/>
            <a:headEnd/>
            <a:tailEnd/>
          </a:ln>
        </p:spPr>
        <p:txBody>
          <a:bodyPr/>
          <a:lstStyle/>
          <a:p>
            <a:pPr algn="ctr">
              <a:defRPr/>
            </a:pPr>
            <a:r>
              <a:rPr lang="en-CA" b="1" kern="0" dirty="0">
                <a:latin typeface="+mn-lt"/>
                <a:ea typeface="+mj-ea"/>
                <a:cs typeface="+mj-cs"/>
              </a:rPr>
              <a:t>Code Results</a:t>
            </a:r>
          </a:p>
        </p:txBody>
      </p:sp>
      <p:sp>
        <p:nvSpPr>
          <p:cNvPr id="22" name="Text Box 2"/>
          <p:cNvSpPr txBox="1">
            <a:spLocks noChangeArrowheads="1"/>
          </p:cNvSpPr>
          <p:nvPr/>
        </p:nvSpPr>
        <p:spPr bwMode="auto">
          <a:xfrm>
            <a:off x="8763000" y="6400800"/>
            <a:ext cx="381000" cy="307777"/>
          </a:xfrm>
          <a:prstGeom prst="rect">
            <a:avLst/>
          </a:prstGeom>
          <a:noFill/>
          <a:ln w="9525">
            <a:noFill/>
            <a:miter lim="800000"/>
            <a:headEnd/>
            <a:tailEnd/>
          </a:ln>
        </p:spPr>
        <p:txBody>
          <a:bodyPr>
            <a:spAutoFit/>
          </a:bodyPr>
          <a:lstStyle/>
          <a:p>
            <a:pPr>
              <a:spcBef>
                <a:spcPct val="50000"/>
              </a:spcBef>
            </a:pPr>
            <a:r>
              <a:rPr lang="en-GB" sz="1400" dirty="0" smtClean="0">
                <a:latin typeface="Arial" charset="0"/>
              </a:rPr>
              <a:t>13</a:t>
            </a:r>
            <a:endParaRPr lang="en-GB" sz="1400" dirty="0">
              <a:latin typeface="Monotype Sorts" pitchFamily="2" charset="2"/>
            </a:endParaRPr>
          </a:p>
        </p:txBody>
      </p:sp>
      <p:sp>
        <p:nvSpPr>
          <p:cNvPr id="24" name="Rectangle 11"/>
          <p:cNvSpPr txBox="1">
            <a:spLocks noChangeArrowheads="1"/>
          </p:cNvSpPr>
          <p:nvPr/>
        </p:nvSpPr>
        <p:spPr bwMode="auto">
          <a:xfrm>
            <a:off x="0" y="-387424"/>
            <a:ext cx="9144000" cy="1143001"/>
          </a:xfrm>
          <a:prstGeom prst="rect">
            <a:avLst/>
          </a:prstGeom>
          <a:ln>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CA" sz="3600" b="1" i="0" u="none" strike="noStrike" kern="0" cap="none" spc="0" normalizeH="0" baseline="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
            </a:r>
            <a:br>
              <a:rPr kumimoji="0" lang="en-CA" sz="3600" b="1" i="0" u="none" strike="noStrike" kern="0" cap="none" spc="0" normalizeH="0" baseline="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br>
            <a:r>
              <a:rPr kumimoji="0" lang="en-CA" sz="3600" b="1" i="0" u="none" strike="noStrike" kern="0" cap="none" spc="0" normalizeH="0" baseline="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 Code -</a:t>
            </a:r>
            <a:r>
              <a:rPr kumimoji="0" lang="en-CA" sz="3600" b="1" i="0" u="none" strike="noStrike" kern="0" cap="none" spc="0" normalizeH="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 </a:t>
            </a:r>
            <a:r>
              <a:rPr kumimoji="0" lang="en-CA" sz="3600" b="1" i="0" u="none" strike="noStrike" kern="0" cap="none" spc="0" normalizeH="0" baseline="0" noProof="0" dirty="0" err="1"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Omineca</a:t>
            </a:r>
            <a:r>
              <a:rPr kumimoji="0" lang="en-CA" sz="3600" b="1" i="0" u="none" strike="noStrike" kern="0" cap="none" spc="0" normalizeH="0" baseline="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 </a:t>
            </a:r>
            <a:r>
              <a:rPr kumimoji="0" lang="en-CA" sz="3600" b="1" i="0" u="none" strike="noStrike" kern="0" cap="none" spc="0" normalizeH="0" baseline="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Results  </a:t>
            </a:r>
            <a:endParaRPr kumimoji="0" lang="en-CA" sz="3600" b="1" i="0" u="none" strike="noStrike" kern="0" cap="none" spc="0" normalizeH="0" baseline="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endParaRPr>
          </a:p>
        </p:txBody>
      </p:sp>
      <p:sp>
        <p:nvSpPr>
          <p:cNvPr id="25" name="Line 79"/>
          <p:cNvSpPr>
            <a:spLocks noChangeShapeType="1"/>
          </p:cNvSpPr>
          <p:nvPr/>
        </p:nvSpPr>
        <p:spPr bwMode="auto">
          <a:xfrm>
            <a:off x="395288" y="980728"/>
            <a:ext cx="8424862" cy="0"/>
          </a:xfrm>
          <a:prstGeom prst="line">
            <a:avLst/>
          </a:prstGeom>
          <a:noFill/>
          <a:ln w="25400">
            <a:solidFill>
              <a:srgbClr val="FFC000"/>
            </a:solidFill>
            <a:round/>
            <a:headEnd/>
            <a:tailEnd/>
          </a:ln>
        </p:spPr>
        <p:txBody>
          <a:bodyPr/>
          <a:lstStyle/>
          <a:p>
            <a:endParaRPr lang="en-CA"/>
          </a:p>
        </p:txBody>
      </p:sp>
      <p:graphicFrame>
        <p:nvGraphicFramePr>
          <p:cNvPr id="19" name="Chart 18"/>
          <p:cNvGraphicFramePr/>
          <p:nvPr/>
        </p:nvGraphicFramePr>
        <p:xfrm>
          <a:off x="2915816" y="3429000"/>
          <a:ext cx="3168352" cy="1656184"/>
        </p:xfrm>
        <a:graphic>
          <a:graphicData uri="http://schemas.openxmlformats.org/drawingml/2006/chart">
            <c:chart xmlns:c="http://schemas.openxmlformats.org/drawingml/2006/chart" xmlns:r="http://schemas.openxmlformats.org/officeDocument/2006/relationships" r:id="rId5"/>
          </a:graphicData>
        </a:graphic>
      </p:graphicFrame>
      <p:sp>
        <p:nvSpPr>
          <p:cNvPr id="23" name="Oval 22"/>
          <p:cNvSpPr/>
          <p:nvPr/>
        </p:nvSpPr>
        <p:spPr>
          <a:xfrm>
            <a:off x="4816599" y="3769990"/>
            <a:ext cx="358775" cy="3127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pic>
        <p:nvPicPr>
          <p:cNvPr id="2" name="Picture 3"/>
          <p:cNvPicPr>
            <a:picLocks noChangeAspect="1" noChangeArrowheads="1"/>
          </p:cNvPicPr>
          <p:nvPr/>
        </p:nvPicPr>
        <p:blipFill>
          <a:blip r:embed="rId6" cstate="print"/>
          <a:srcRect l="5720"/>
          <a:stretch>
            <a:fillRect/>
          </a:stretch>
        </p:blipFill>
        <p:spPr bwMode="auto">
          <a:xfrm>
            <a:off x="6202260" y="2498229"/>
            <a:ext cx="2546204" cy="1728192"/>
          </a:xfrm>
          <a:prstGeom prst="rect">
            <a:avLst/>
          </a:prstGeom>
          <a:noFill/>
          <a:ln w="9525">
            <a:solidFill>
              <a:schemeClr val="accent1"/>
            </a:solidFill>
            <a:miter lim="800000"/>
            <a:headEnd/>
            <a:tailEnd/>
          </a:ln>
          <a:effectLst/>
        </p:spPr>
      </p:pic>
      <p:pic>
        <p:nvPicPr>
          <p:cNvPr id="40965" name="Picture 5"/>
          <p:cNvPicPr>
            <a:picLocks noChangeAspect="1" noChangeArrowheads="1"/>
          </p:cNvPicPr>
          <p:nvPr/>
        </p:nvPicPr>
        <p:blipFill>
          <a:blip r:embed="rId7" cstate="print"/>
          <a:srcRect/>
          <a:stretch>
            <a:fillRect/>
          </a:stretch>
        </p:blipFill>
        <p:spPr bwMode="auto">
          <a:xfrm>
            <a:off x="251520" y="2511946"/>
            <a:ext cx="2562462" cy="1709142"/>
          </a:xfrm>
          <a:prstGeom prst="rect">
            <a:avLst/>
          </a:prstGeom>
          <a:noFill/>
          <a:ln w="9525">
            <a:solidFill>
              <a:schemeClr val="accent1"/>
            </a:solidFill>
            <a:miter lim="800000"/>
            <a:headEnd/>
            <a:tailEnd/>
          </a:ln>
          <a:effectLst/>
        </p:spPr>
      </p:pic>
    </p:spTree>
  </p:cSld>
  <p:clrMapOvr>
    <a:masterClrMapping/>
  </p:clrMapOvr>
  <p:transition spd="med">
    <p:circl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Grp="1" noChangeArrowheads="1"/>
          </p:cNvSpPr>
          <p:nvPr>
            <p:ph type="body" idx="1"/>
          </p:nvPr>
        </p:nvSpPr>
        <p:spPr bwMode="auto">
          <a:xfrm>
            <a:off x="1115616" y="1124744"/>
            <a:ext cx="6911975" cy="403225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CA" sz="1800" dirty="0" smtClean="0"/>
              <a:t>VQOs were achieved 61% of the time provincially under the Code. (</a:t>
            </a:r>
            <a:r>
              <a:rPr lang="en-CA" sz="1800" dirty="0" err="1" smtClean="0"/>
              <a:t>Omineca</a:t>
            </a:r>
            <a:r>
              <a:rPr lang="en-CA" sz="1800" dirty="0" smtClean="0"/>
              <a:t> 56%)</a:t>
            </a:r>
          </a:p>
          <a:p>
            <a:pPr eaLnBrk="1" hangingPunct="1"/>
            <a:endParaRPr lang="en-CA" sz="800" dirty="0" smtClean="0"/>
          </a:p>
          <a:p>
            <a:pPr eaLnBrk="1" hangingPunct="1"/>
            <a:r>
              <a:rPr lang="en-CA" sz="1800" dirty="0" smtClean="0"/>
              <a:t>The most restrictive VQOs (Retention and Partial Retention) were at greatest risk for non achievement. (</a:t>
            </a:r>
            <a:r>
              <a:rPr lang="en-CA" sz="1800" dirty="0" err="1" smtClean="0"/>
              <a:t>Omineca</a:t>
            </a:r>
            <a:r>
              <a:rPr lang="en-CA" sz="1800" dirty="0" smtClean="0"/>
              <a:t> results were consistent with this trend.)</a:t>
            </a:r>
          </a:p>
          <a:p>
            <a:pPr eaLnBrk="1" hangingPunct="1"/>
            <a:endParaRPr lang="en-CA" sz="800" dirty="0" smtClean="0"/>
          </a:p>
          <a:p>
            <a:pPr eaLnBrk="1" hangingPunct="1"/>
            <a:r>
              <a:rPr lang="en-CA" sz="1800" dirty="0" smtClean="0"/>
              <a:t>The Retention VQO was achieved less than half the time. There is a need to modify and/or change strategies for managing on these sensitive landscapes.</a:t>
            </a:r>
          </a:p>
          <a:p>
            <a:pPr eaLnBrk="1" hangingPunct="1"/>
            <a:endParaRPr lang="en-CA" sz="800" dirty="0" smtClean="0"/>
          </a:p>
          <a:p>
            <a:r>
              <a:rPr lang="en-CA" sz="1800" dirty="0" smtClean="0"/>
              <a:t>Forest alterations in scenic areas exhibited good visual design 40% of the time. (</a:t>
            </a:r>
            <a:r>
              <a:rPr lang="en-CA" sz="1800" dirty="0" err="1" smtClean="0"/>
              <a:t>Omineca</a:t>
            </a:r>
            <a:r>
              <a:rPr lang="en-CA" sz="1800" dirty="0" smtClean="0"/>
              <a:t> 44%) There is room for improvement.</a:t>
            </a:r>
          </a:p>
          <a:p>
            <a:endParaRPr lang="en-CA" sz="800" dirty="0" smtClean="0"/>
          </a:p>
          <a:p>
            <a:r>
              <a:rPr lang="en-CA" sz="1800" dirty="0" smtClean="0"/>
              <a:t>Visually effective levels of tree retention were present in 22% of the openings sampled. (</a:t>
            </a:r>
            <a:r>
              <a:rPr lang="en-CA" sz="1800" dirty="0" err="1" smtClean="0"/>
              <a:t>Omineca</a:t>
            </a:r>
            <a:r>
              <a:rPr lang="en-CA" sz="1800" dirty="0" smtClean="0"/>
              <a:t> 43%) Provincially, the majority of samples did not contain enough retention to offset the dominance of block size.</a:t>
            </a:r>
          </a:p>
          <a:p>
            <a:pPr eaLnBrk="1" hangingPunct="1">
              <a:buFontTx/>
              <a:buNone/>
            </a:pPr>
            <a:endParaRPr lang="en-CA" sz="800" b="1" dirty="0" smtClean="0"/>
          </a:p>
          <a:p>
            <a:pPr eaLnBrk="1" hangingPunct="1"/>
            <a:endParaRPr lang="en-CA" sz="800" b="1" dirty="0" smtClean="0"/>
          </a:p>
        </p:txBody>
      </p:sp>
      <p:sp>
        <p:nvSpPr>
          <p:cNvPr id="401412" name="Rectangle 4"/>
          <p:cNvSpPr>
            <a:spLocks noGrp="1" noChangeArrowheads="1"/>
          </p:cNvSpPr>
          <p:nvPr>
            <p:ph type="title"/>
          </p:nvPr>
        </p:nvSpPr>
        <p:spPr bwMode="auto">
          <a:xfrm>
            <a:off x="457200" y="188640"/>
            <a:ext cx="8229600" cy="922338"/>
          </a:xfrm>
          <a:ln>
            <a:miter lim="800000"/>
            <a:headEnd/>
            <a:tailEnd/>
          </a:ln>
        </p:spPr>
        <p:txBody>
          <a:bodyPr vert="horz" wrap="square" lIns="91440" tIns="45720" rIns="91440" bIns="45720" numCol="1" anchor="t" anchorCtr="0" compatLnSpc="1">
            <a:prstTxWarp prst="textNoShape">
              <a:avLst/>
            </a:prstTxWarp>
            <a:normAutofit/>
          </a:bodyPr>
          <a:lstStyle/>
          <a:p>
            <a:pPr eaLnBrk="1" hangingPunct="1">
              <a:defRPr/>
            </a:pPr>
            <a:r>
              <a:rPr lang="en-CA" sz="3600" b="1" dirty="0" smtClean="0">
                <a:solidFill>
                  <a:srgbClr val="FFC000"/>
                </a:solidFill>
                <a:latin typeface="Times New Roman" pitchFamily="18" charset="0"/>
                <a:cs typeface="Times New Roman" pitchFamily="18" charset="0"/>
              </a:rPr>
              <a:t>Observations</a:t>
            </a:r>
          </a:p>
        </p:txBody>
      </p:sp>
      <p:sp>
        <p:nvSpPr>
          <p:cNvPr id="12292" name="Line 79"/>
          <p:cNvSpPr>
            <a:spLocks noChangeShapeType="1"/>
          </p:cNvSpPr>
          <p:nvPr/>
        </p:nvSpPr>
        <p:spPr bwMode="auto">
          <a:xfrm>
            <a:off x="395288" y="980728"/>
            <a:ext cx="8424862" cy="0"/>
          </a:xfrm>
          <a:prstGeom prst="line">
            <a:avLst/>
          </a:prstGeom>
          <a:noFill/>
          <a:ln w="25400">
            <a:solidFill>
              <a:srgbClr val="FFC000"/>
            </a:solidFill>
            <a:round/>
            <a:headEnd/>
            <a:tailEnd/>
          </a:ln>
        </p:spPr>
        <p:txBody>
          <a:bodyPr/>
          <a:lstStyle/>
          <a:p>
            <a:endParaRPr lang="en-CA"/>
          </a:p>
        </p:txBody>
      </p:sp>
      <p:pic>
        <p:nvPicPr>
          <p:cNvPr id="12293" name="Picture 88"/>
          <p:cNvPicPr>
            <a:picLocks noChangeAspect="1" noChangeArrowheads="1"/>
          </p:cNvPicPr>
          <p:nvPr/>
        </p:nvPicPr>
        <p:blipFill>
          <a:blip r:embed="rId3" cstate="print"/>
          <a:srcRect/>
          <a:stretch>
            <a:fillRect/>
          </a:stretch>
        </p:blipFill>
        <p:spPr bwMode="auto">
          <a:xfrm>
            <a:off x="7885113" y="5876925"/>
            <a:ext cx="914400" cy="781050"/>
          </a:xfrm>
          <a:prstGeom prst="rect">
            <a:avLst/>
          </a:prstGeom>
          <a:noFill/>
          <a:ln w="9525">
            <a:noFill/>
            <a:miter lim="800000"/>
            <a:headEnd/>
            <a:tailEnd/>
          </a:ln>
        </p:spPr>
      </p:pic>
      <p:sp>
        <p:nvSpPr>
          <p:cNvPr id="11" name="TextBox 10"/>
          <p:cNvSpPr txBox="1"/>
          <p:nvPr/>
        </p:nvSpPr>
        <p:spPr>
          <a:xfrm>
            <a:off x="8748713" y="6454775"/>
            <a:ext cx="412292" cy="338554"/>
          </a:xfrm>
          <a:prstGeom prst="rect">
            <a:avLst/>
          </a:prstGeom>
          <a:noFill/>
        </p:spPr>
        <p:txBody>
          <a:bodyPr wrap="none">
            <a:spAutoFit/>
          </a:bodyPr>
          <a:lstStyle/>
          <a:p>
            <a:pPr>
              <a:defRPr/>
            </a:pPr>
            <a:r>
              <a:rPr lang="en-CA" dirty="0" smtClean="0">
                <a:latin typeface="+mn-lt"/>
                <a:cs typeface="Arial" charset="0"/>
              </a:rPr>
              <a:t>14</a:t>
            </a:r>
            <a:endParaRPr lang="en-CA" dirty="0">
              <a:latin typeface="+mn-lt"/>
              <a:cs typeface="Arial" charset="0"/>
            </a:endParaRPr>
          </a:p>
        </p:txBody>
      </p:sp>
    </p:spTree>
  </p:cSld>
  <p:clrMapOvr>
    <a:masterClrMapping/>
  </p:clrMapOvr>
  <p:transition spd="med">
    <p:circl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type="body" idx="1"/>
          </p:nvPr>
        </p:nvSpPr>
        <p:spPr bwMode="auto">
          <a:xfrm>
            <a:off x="4623197" y="1763291"/>
            <a:ext cx="3981251" cy="2961853"/>
          </a:xfrm>
          <a:noFill/>
          <a:ln>
            <a:miter lim="800000"/>
            <a:headEnd/>
            <a:tailEnd/>
          </a:ln>
        </p:spPr>
        <p:txBody>
          <a:bodyPr vert="horz" wrap="square" lIns="91440" tIns="45720" rIns="91440" bIns="45720" numCol="1" anchor="t" anchorCtr="0" compatLnSpc="1">
            <a:prstTxWarp prst="textNoShape">
              <a:avLst/>
            </a:prstTxWarp>
          </a:bodyPr>
          <a:lstStyle/>
          <a:p>
            <a:pPr eaLnBrk="1" hangingPunct="1">
              <a:lnSpc>
                <a:spcPct val="80000"/>
              </a:lnSpc>
              <a:buFontTx/>
              <a:buNone/>
            </a:pPr>
            <a:r>
              <a:rPr lang="en-CA" sz="2400" dirty="0" smtClean="0"/>
              <a:t>To date 221 FRPA samples </a:t>
            </a:r>
          </a:p>
          <a:p>
            <a:pPr eaLnBrk="1" hangingPunct="1">
              <a:lnSpc>
                <a:spcPct val="80000"/>
              </a:lnSpc>
              <a:buFontTx/>
              <a:buNone/>
            </a:pPr>
            <a:r>
              <a:rPr lang="en-CA" sz="2400" dirty="0" smtClean="0"/>
              <a:t>have been entered into the </a:t>
            </a:r>
          </a:p>
          <a:p>
            <a:pPr eaLnBrk="1" hangingPunct="1">
              <a:lnSpc>
                <a:spcPct val="80000"/>
              </a:lnSpc>
              <a:buFontTx/>
              <a:buNone/>
            </a:pPr>
            <a:r>
              <a:rPr lang="en-CA" sz="2400" dirty="0" smtClean="0"/>
              <a:t>FREP database and </a:t>
            </a:r>
          </a:p>
          <a:p>
            <a:pPr eaLnBrk="1" hangingPunct="1">
              <a:lnSpc>
                <a:spcPct val="80000"/>
              </a:lnSpc>
              <a:buFontTx/>
              <a:buNone/>
            </a:pPr>
            <a:r>
              <a:rPr lang="en-CA" sz="2400" dirty="0" smtClean="0"/>
              <a:t>analysed.</a:t>
            </a:r>
          </a:p>
          <a:p>
            <a:pPr eaLnBrk="1" hangingPunct="1">
              <a:lnSpc>
                <a:spcPct val="80000"/>
              </a:lnSpc>
              <a:buFontTx/>
              <a:buNone/>
            </a:pPr>
            <a:endParaRPr lang="en-CA" sz="2400" dirty="0" smtClean="0"/>
          </a:p>
          <a:p>
            <a:pPr eaLnBrk="1" hangingPunct="1">
              <a:lnSpc>
                <a:spcPct val="80000"/>
              </a:lnSpc>
              <a:buFontTx/>
              <a:buNone/>
            </a:pPr>
            <a:r>
              <a:rPr lang="en-CA" sz="2400" dirty="0" smtClean="0"/>
              <a:t>Preliminary graphs showing </a:t>
            </a:r>
          </a:p>
          <a:p>
            <a:pPr eaLnBrk="1" hangingPunct="1">
              <a:lnSpc>
                <a:spcPct val="80000"/>
              </a:lnSpc>
              <a:buFontTx/>
              <a:buNone/>
            </a:pPr>
            <a:r>
              <a:rPr lang="en-CA" sz="2400" dirty="0" smtClean="0"/>
              <a:t>results to date have </a:t>
            </a:r>
          </a:p>
          <a:p>
            <a:pPr eaLnBrk="1" hangingPunct="1">
              <a:lnSpc>
                <a:spcPct val="80000"/>
              </a:lnSpc>
              <a:buFontTx/>
              <a:buNone/>
            </a:pPr>
            <a:r>
              <a:rPr lang="en-CA" sz="2400" dirty="0" smtClean="0"/>
              <a:t>been produced.</a:t>
            </a:r>
          </a:p>
          <a:p>
            <a:pPr eaLnBrk="1" hangingPunct="1">
              <a:lnSpc>
                <a:spcPct val="80000"/>
              </a:lnSpc>
              <a:buFontTx/>
              <a:buNone/>
            </a:pPr>
            <a:endParaRPr lang="en-CA" sz="2400" dirty="0" smtClean="0"/>
          </a:p>
          <a:p>
            <a:pPr eaLnBrk="1" hangingPunct="1">
              <a:lnSpc>
                <a:spcPct val="80000"/>
              </a:lnSpc>
            </a:pPr>
            <a:endParaRPr lang="en-CA" sz="2400" dirty="0" smtClean="0"/>
          </a:p>
        </p:txBody>
      </p:sp>
      <p:sp>
        <p:nvSpPr>
          <p:cNvPr id="376836" name="Rectangle 4"/>
          <p:cNvSpPr>
            <a:spLocks noChangeArrowheads="1"/>
          </p:cNvSpPr>
          <p:nvPr/>
        </p:nvSpPr>
        <p:spPr bwMode="auto">
          <a:xfrm>
            <a:off x="0" y="260350"/>
            <a:ext cx="9144000" cy="647700"/>
          </a:xfrm>
          <a:prstGeom prst="rect">
            <a:avLst/>
          </a:prstGeom>
          <a:noFill/>
          <a:ln w="9525">
            <a:noFill/>
            <a:miter lim="800000"/>
            <a:headEnd/>
            <a:tailEnd/>
          </a:ln>
          <a:effectLst/>
        </p:spPr>
        <p:txBody>
          <a:bodyPr/>
          <a:lstStyle/>
          <a:p>
            <a:pPr algn="ctr">
              <a:defRPr/>
            </a:pPr>
            <a:r>
              <a:rPr lang="en-CA" sz="3600" b="1" dirty="0" smtClean="0">
                <a:solidFill>
                  <a:srgbClr val="FFC000"/>
                </a:solidFill>
                <a:effectLst>
                  <a:outerShdw blurRad="38100" dist="38100" dir="2700000" algn="tl">
                    <a:srgbClr val="000000"/>
                  </a:outerShdw>
                </a:effectLst>
                <a:latin typeface="Times New Roman" pitchFamily="18" charset="0"/>
                <a:cs typeface="+mn-cs"/>
              </a:rPr>
              <a:t>Provincial Results Code Vs FRPA</a:t>
            </a:r>
            <a:r>
              <a:rPr lang="en-CA" sz="3600" b="1" dirty="0">
                <a:solidFill>
                  <a:srgbClr val="FFC000"/>
                </a:solidFill>
                <a:effectLst>
                  <a:outerShdw blurRad="38100" dist="38100" dir="2700000" algn="tl">
                    <a:srgbClr val="000000"/>
                  </a:outerShdw>
                </a:effectLst>
                <a:latin typeface="Times New Roman" pitchFamily="18" charset="0"/>
                <a:cs typeface="+mn-cs"/>
              </a:rPr>
              <a:t/>
            </a:r>
            <a:br>
              <a:rPr lang="en-CA" sz="3600" b="1" dirty="0">
                <a:solidFill>
                  <a:srgbClr val="FFC000"/>
                </a:solidFill>
                <a:effectLst>
                  <a:outerShdw blurRad="38100" dist="38100" dir="2700000" algn="tl">
                    <a:srgbClr val="000000"/>
                  </a:outerShdw>
                </a:effectLst>
                <a:latin typeface="Times New Roman" pitchFamily="18" charset="0"/>
                <a:cs typeface="+mn-cs"/>
              </a:rPr>
            </a:br>
            <a:r>
              <a:rPr lang="en-CA" sz="3600" b="1" dirty="0">
                <a:solidFill>
                  <a:srgbClr val="FFC000"/>
                </a:solidFill>
                <a:effectLst>
                  <a:outerShdw blurRad="38100" dist="38100" dir="2700000" algn="tl">
                    <a:srgbClr val="000000"/>
                  </a:outerShdw>
                </a:effectLst>
                <a:latin typeface="Times New Roman" pitchFamily="18" charset="0"/>
                <a:cs typeface="+mn-cs"/>
              </a:rPr>
              <a:t/>
            </a:r>
            <a:br>
              <a:rPr lang="en-CA" sz="3600" b="1" dirty="0">
                <a:solidFill>
                  <a:srgbClr val="FFC000"/>
                </a:solidFill>
                <a:effectLst>
                  <a:outerShdw blurRad="38100" dist="38100" dir="2700000" algn="tl">
                    <a:srgbClr val="000000"/>
                  </a:outerShdw>
                </a:effectLst>
                <a:latin typeface="Times New Roman" pitchFamily="18" charset="0"/>
                <a:cs typeface="+mn-cs"/>
              </a:rPr>
            </a:br>
            <a:endParaRPr lang="en-CA" sz="3600" b="1" dirty="0">
              <a:solidFill>
                <a:srgbClr val="FFC000"/>
              </a:solidFill>
              <a:effectLst>
                <a:outerShdw blurRad="38100" dist="38100" dir="2700000" algn="tl">
                  <a:srgbClr val="000000"/>
                </a:outerShdw>
              </a:effectLst>
              <a:latin typeface="Times New Roman" pitchFamily="18" charset="0"/>
              <a:cs typeface="+mn-cs"/>
            </a:endParaRPr>
          </a:p>
        </p:txBody>
      </p:sp>
      <p:pic>
        <p:nvPicPr>
          <p:cNvPr id="9221" name="Picture 88"/>
          <p:cNvPicPr>
            <a:picLocks noChangeAspect="1" noChangeArrowheads="1"/>
          </p:cNvPicPr>
          <p:nvPr/>
        </p:nvPicPr>
        <p:blipFill>
          <a:blip r:embed="rId2" cstate="print"/>
          <a:srcRect/>
          <a:stretch>
            <a:fillRect/>
          </a:stretch>
        </p:blipFill>
        <p:spPr bwMode="auto">
          <a:xfrm>
            <a:off x="7885113" y="5876925"/>
            <a:ext cx="914400" cy="781050"/>
          </a:xfrm>
          <a:prstGeom prst="rect">
            <a:avLst/>
          </a:prstGeom>
          <a:noFill/>
          <a:ln w="9525">
            <a:noFill/>
            <a:miter lim="800000"/>
            <a:headEnd/>
            <a:tailEnd/>
          </a:ln>
        </p:spPr>
      </p:pic>
      <p:pic>
        <p:nvPicPr>
          <p:cNvPr id="9223" name="Picture 7"/>
          <p:cNvPicPr>
            <a:picLocks noChangeAspect="1" noChangeArrowheads="1"/>
          </p:cNvPicPr>
          <p:nvPr/>
        </p:nvPicPr>
        <p:blipFill>
          <a:blip r:embed="rId3" cstate="print"/>
          <a:srcRect/>
          <a:stretch>
            <a:fillRect/>
          </a:stretch>
        </p:blipFill>
        <p:spPr bwMode="auto">
          <a:xfrm>
            <a:off x="581062" y="1842580"/>
            <a:ext cx="3846922" cy="2575482"/>
          </a:xfrm>
          <a:prstGeom prst="rect">
            <a:avLst/>
          </a:prstGeom>
          <a:noFill/>
          <a:ln w="12700">
            <a:solidFill>
              <a:schemeClr val="tx1"/>
            </a:solidFill>
            <a:miter lim="800000"/>
            <a:headEnd/>
            <a:tailEnd/>
          </a:ln>
          <a:effectLst/>
        </p:spPr>
      </p:pic>
      <p:sp>
        <p:nvSpPr>
          <p:cNvPr id="8" name="Text Box 2"/>
          <p:cNvSpPr txBox="1">
            <a:spLocks noChangeArrowheads="1"/>
          </p:cNvSpPr>
          <p:nvPr/>
        </p:nvSpPr>
        <p:spPr bwMode="auto">
          <a:xfrm>
            <a:off x="8763000" y="6400800"/>
            <a:ext cx="381000" cy="307777"/>
          </a:xfrm>
          <a:prstGeom prst="rect">
            <a:avLst/>
          </a:prstGeom>
          <a:noFill/>
          <a:ln w="9525">
            <a:noFill/>
            <a:miter lim="800000"/>
            <a:headEnd/>
            <a:tailEnd/>
          </a:ln>
        </p:spPr>
        <p:txBody>
          <a:bodyPr>
            <a:spAutoFit/>
          </a:bodyPr>
          <a:lstStyle/>
          <a:p>
            <a:pPr>
              <a:spcBef>
                <a:spcPct val="50000"/>
              </a:spcBef>
            </a:pPr>
            <a:r>
              <a:rPr lang="en-GB" sz="1400" dirty="0" smtClean="0">
                <a:latin typeface="Arial" charset="0"/>
              </a:rPr>
              <a:t>15</a:t>
            </a:r>
            <a:endParaRPr lang="en-GB" sz="1400" dirty="0">
              <a:latin typeface="Monotype Sorts" pitchFamily="2" charset="2"/>
            </a:endParaRPr>
          </a:p>
        </p:txBody>
      </p:sp>
      <p:sp>
        <p:nvSpPr>
          <p:cNvPr id="10" name="Line 77"/>
          <p:cNvSpPr>
            <a:spLocks noChangeShapeType="1"/>
          </p:cNvSpPr>
          <p:nvPr/>
        </p:nvSpPr>
        <p:spPr bwMode="auto">
          <a:xfrm>
            <a:off x="228600" y="1160463"/>
            <a:ext cx="8686800" cy="0"/>
          </a:xfrm>
          <a:prstGeom prst="line">
            <a:avLst/>
          </a:prstGeom>
          <a:noFill/>
          <a:ln w="25400">
            <a:solidFill>
              <a:srgbClr val="FFC000"/>
            </a:solidFill>
            <a:round/>
            <a:headEnd/>
            <a:tailEnd/>
          </a:ln>
        </p:spPr>
        <p:txBody>
          <a:bodyPr/>
          <a:lstStyle/>
          <a:p>
            <a:endParaRPr lang="en-CA"/>
          </a:p>
        </p:txBody>
      </p:sp>
    </p:spTree>
  </p:cSld>
  <p:clrMapOvr>
    <a:masterClrMapping/>
  </p:clrMapOvr>
  <p:transition spd="med">
    <p:circl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 name="Rectangle 2"/>
          <p:cNvSpPr txBox="1">
            <a:spLocks noChangeArrowheads="1"/>
          </p:cNvSpPr>
          <p:nvPr/>
        </p:nvSpPr>
        <p:spPr bwMode="auto">
          <a:xfrm>
            <a:off x="683568" y="1684338"/>
            <a:ext cx="3672532" cy="394419"/>
          </a:xfrm>
          <a:prstGeom prst="rect">
            <a:avLst/>
          </a:prstGeom>
          <a:ln>
            <a:miter lim="800000"/>
            <a:headEnd/>
            <a:tailEnd/>
          </a:ln>
        </p:spPr>
        <p:txBody>
          <a:bodyPr/>
          <a:lstStyle/>
          <a:p>
            <a:pPr algn="ctr">
              <a:defRPr/>
            </a:pPr>
            <a:r>
              <a:rPr lang="en-CA" sz="2000" b="1" kern="0" dirty="0">
                <a:latin typeface="+mn-lt"/>
                <a:ea typeface="+mj-ea"/>
                <a:cs typeface="+mj-cs"/>
              </a:rPr>
              <a:t>Code Results</a:t>
            </a:r>
          </a:p>
        </p:txBody>
      </p:sp>
      <p:sp>
        <p:nvSpPr>
          <p:cNvPr id="11270" name="Text Box 95"/>
          <p:cNvSpPr txBox="1">
            <a:spLocks noChangeArrowheads="1"/>
          </p:cNvSpPr>
          <p:nvPr/>
        </p:nvSpPr>
        <p:spPr bwMode="auto">
          <a:xfrm>
            <a:off x="4788024" y="4346575"/>
            <a:ext cx="3672408" cy="847725"/>
          </a:xfrm>
          <a:prstGeom prst="rect">
            <a:avLst/>
          </a:prstGeom>
          <a:noFill/>
          <a:ln w="9525">
            <a:noFill/>
            <a:miter lim="800000"/>
            <a:headEnd/>
            <a:tailEnd/>
          </a:ln>
        </p:spPr>
        <p:txBody>
          <a:bodyPr wrap="square">
            <a:spAutoFit/>
          </a:bodyPr>
          <a:lstStyle/>
          <a:p>
            <a:pPr algn="ctr">
              <a:spcBef>
                <a:spcPct val="50000"/>
              </a:spcBef>
              <a:defRPr/>
            </a:pPr>
            <a:r>
              <a:rPr lang="en-CA" sz="1400" b="1" dirty="0">
                <a:latin typeface="+mn-lt"/>
                <a:cs typeface="Arial" charset="0"/>
              </a:rPr>
              <a:t>Practices consistent with VQO’s </a:t>
            </a:r>
            <a:r>
              <a:rPr lang="en-CA" sz="1400" b="1" dirty="0" smtClean="0">
                <a:latin typeface="+mn-lt"/>
                <a:cs typeface="Arial" charset="0"/>
              </a:rPr>
              <a:t>66% </a:t>
            </a:r>
            <a:r>
              <a:rPr lang="en-CA" sz="1400" b="1" dirty="0">
                <a:latin typeface="+mn-lt"/>
                <a:cs typeface="Arial" charset="0"/>
              </a:rPr>
              <a:t>of the time.</a:t>
            </a:r>
          </a:p>
          <a:p>
            <a:pPr algn="ctr">
              <a:spcBef>
                <a:spcPct val="50000"/>
              </a:spcBef>
              <a:defRPr/>
            </a:pPr>
            <a:endParaRPr lang="en-CA" sz="1400" b="1" dirty="0">
              <a:latin typeface="+mn-lt"/>
              <a:cs typeface="Arial" charset="0"/>
            </a:endParaRPr>
          </a:p>
        </p:txBody>
      </p:sp>
      <p:sp>
        <p:nvSpPr>
          <p:cNvPr id="85" name="Rectangle 2"/>
          <p:cNvSpPr txBox="1">
            <a:spLocks noChangeArrowheads="1"/>
          </p:cNvSpPr>
          <p:nvPr/>
        </p:nvSpPr>
        <p:spPr bwMode="auto">
          <a:xfrm>
            <a:off x="4787974" y="1640458"/>
            <a:ext cx="3672458" cy="396007"/>
          </a:xfrm>
          <a:prstGeom prst="rect">
            <a:avLst/>
          </a:prstGeom>
          <a:ln>
            <a:miter lim="800000"/>
            <a:headEnd/>
            <a:tailEnd/>
          </a:ln>
        </p:spPr>
        <p:txBody>
          <a:bodyPr/>
          <a:lstStyle/>
          <a:p>
            <a:pPr algn="ctr">
              <a:defRPr/>
            </a:pPr>
            <a:r>
              <a:rPr lang="en-CA" sz="2000" b="1" kern="0" dirty="0">
                <a:latin typeface="+mn-lt"/>
                <a:ea typeface="+mj-ea"/>
                <a:cs typeface="+mj-cs"/>
              </a:rPr>
              <a:t>FRPA Results</a:t>
            </a:r>
          </a:p>
        </p:txBody>
      </p:sp>
      <p:sp>
        <p:nvSpPr>
          <p:cNvPr id="11273" name="TextBox 88"/>
          <p:cNvSpPr txBox="1">
            <a:spLocks noChangeArrowheads="1"/>
          </p:cNvSpPr>
          <p:nvPr/>
        </p:nvSpPr>
        <p:spPr bwMode="auto">
          <a:xfrm>
            <a:off x="0" y="5157788"/>
            <a:ext cx="9144000" cy="338137"/>
          </a:xfrm>
          <a:prstGeom prst="rect">
            <a:avLst/>
          </a:prstGeom>
          <a:noFill/>
          <a:ln w="9525">
            <a:noFill/>
            <a:miter lim="800000"/>
            <a:headEnd/>
            <a:tailEnd/>
          </a:ln>
        </p:spPr>
        <p:txBody>
          <a:bodyPr>
            <a:spAutoFit/>
          </a:bodyPr>
          <a:lstStyle/>
          <a:p>
            <a:pPr algn="ctr">
              <a:defRPr/>
            </a:pPr>
            <a:r>
              <a:rPr lang="en-CA" b="1" dirty="0">
                <a:solidFill>
                  <a:srgbClr val="FFC000"/>
                </a:solidFill>
                <a:latin typeface="+mn-lt"/>
                <a:cs typeface="Arial" charset="0"/>
              </a:rPr>
              <a:t>FRPA has resulted in a </a:t>
            </a:r>
            <a:r>
              <a:rPr lang="en-CA" b="1" dirty="0" smtClean="0">
                <a:solidFill>
                  <a:srgbClr val="FFC000"/>
                </a:solidFill>
                <a:latin typeface="+mn-lt"/>
                <a:cs typeface="Arial" charset="0"/>
              </a:rPr>
              <a:t>5% </a:t>
            </a:r>
            <a:r>
              <a:rPr lang="en-CA" b="1" dirty="0">
                <a:solidFill>
                  <a:srgbClr val="FFC000"/>
                </a:solidFill>
                <a:latin typeface="+mn-lt"/>
                <a:cs typeface="Arial" charset="0"/>
              </a:rPr>
              <a:t>Improvement in achieving VQOs</a:t>
            </a:r>
            <a:r>
              <a:rPr lang="en-CA" dirty="0">
                <a:solidFill>
                  <a:srgbClr val="FFC000"/>
                </a:solidFill>
                <a:latin typeface="+mn-lt"/>
                <a:cs typeface="Arial" charset="0"/>
              </a:rPr>
              <a:t>.</a:t>
            </a:r>
          </a:p>
        </p:txBody>
      </p:sp>
      <p:pic>
        <p:nvPicPr>
          <p:cNvPr id="1031" name="Picture 88"/>
          <p:cNvPicPr>
            <a:picLocks noChangeAspect="1" noChangeArrowheads="1"/>
          </p:cNvPicPr>
          <p:nvPr/>
        </p:nvPicPr>
        <p:blipFill>
          <a:blip r:embed="rId3" cstate="print"/>
          <a:srcRect/>
          <a:stretch>
            <a:fillRect/>
          </a:stretch>
        </p:blipFill>
        <p:spPr bwMode="auto">
          <a:xfrm>
            <a:off x="7885113" y="5876925"/>
            <a:ext cx="914400" cy="781050"/>
          </a:xfrm>
          <a:prstGeom prst="rect">
            <a:avLst/>
          </a:prstGeom>
          <a:noFill/>
          <a:ln w="9525">
            <a:noFill/>
            <a:miter lim="800000"/>
            <a:headEnd/>
            <a:tailEnd/>
          </a:ln>
        </p:spPr>
      </p:pic>
      <p:graphicFrame>
        <p:nvGraphicFramePr>
          <p:cNvPr id="1026" name="Object 109"/>
          <p:cNvGraphicFramePr>
            <a:graphicFrameLocks noGrp="1" noChangeAspect="1"/>
          </p:cNvGraphicFramePr>
          <p:nvPr/>
        </p:nvGraphicFramePr>
        <p:xfrm>
          <a:off x="658813" y="2049463"/>
          <a:ext cx="3790950" cy="2303462"/>
        </p:xfrm>
        <a:graphic>
          <a:graphicData uri="http://schemas.openxmlformats.org/presentationml/2006/ole">
            <p:oleObj spid="_x0000_s1026" name="Chart" r:id="rId4" imgW="5696102" imgH="3771900" progId="Excel.Sheet.8">
              <p:embed/>
            </p:oleObj>
          </a:graphicData>
        </a:graphic>
      </p:graphicFrame>
      <p:sp>
        <p:nvSpPr>
          <p:cNvPr id="14" name="Text Box 95"/>
          <p:cNvSpPr txBox="1">
            <a:spLocks noChangeArrowheads="1"/>
          </p:cNvSpPr>
          <p:nvPr/>
        </p:nvSpPr>
        <p:spPr bwMode="auto">
          <a:xfrm>
            <a:off x="649288" y="4349750"/>
            <a:ext cx="3744912" cy="846138"/>
          </a:xfrm>
          <a:prstGeom prst="rect">
            <a:avLst/>
          </a:prstGeom>
          <a:noFill/>
          <a:ln w="9525">
            <a:noFill/>
            <a:miter lim="800000"/>
            <a:headEnd/>
            <a:tailEnd/>
          </a:ln>
        </p:spPr>
        <p:txBody>
          <a:bodyPr>
            <a:spAutoFit/>
          </a:bodyPr>
          <a:lstStyle/>
          <a:p>
            <a:pPr algn="ctr">
              <a:spcBef>
                <a:spcPct val="50000"/>
              </a:spcBef>
              <a:defRPr/>
            </a:pPr>
            <a:r>
              <a:rPr lang="en-CA" sz="1400" b="1" dirty="0">
                <a:latin typeface="+mn-lt"/>
                <a:cs typeface="+mn-cs"/>
              </a:rPr>
              <a:t>Provincially VQO’s were achieved on average 61% of the time. </a:t>
            </a:r>
          </a:p>
          <a:p>
            <a:pPr algn="ctr">
              <a:spcBef>
                <a:spcPct val="50000"/>
              </a:spcBef>
              <a:defRPr/>
            </a:pPr>
            <a:endParaRPr lang="en-CA" sz="1400" b="1" dirty="0">
              <a:latin typeface="+mn-lt"/>
              <a:cs typeface="+mn-cs"/>
            </a:endParaRPr>
          </a:p>
        </p:txBody>
      </p:sp>
      <p:sp>
        <p:nvSpPr>
          <p:cNvPr id="17" name="Rectangle 16"/>
          <p:cNvSpPr/>
          <p:nvPr/>
        </p:nvSpPr>
        <p:spPr>
          <a:xfrm>
            <a:off x="683568" y="1124744"/>
            <a:ext cx="7344420" cy="400110"/>
          </a:xfrm>
          <a:prstGeom prst="rect">
            <a:avLst/>
          </a:prstGeom>
        </p:spPr>
        <p:txBody>
          <a:bodyPr wrap="square">
            <a:spAutoFit/>
          </a:bodyPr>
          <a:lstStyle/>
          <a:p>
            <a:pPr>
              <a:defRPr/>
            </a:pPr>
            <a:r>
              <a:rPr lang="en-CA" sz="2000" b="1" i="1" dirty="0" smtClean="0">
                <a:latin typeface="+mn-lt"/>
              </a:rPr>
              <a:t>1. To </a:t>
            </a:r>
            <a:r>
              <a:rPr lang="en-CA" sz="2000" b="1" i="1" dirty="0">
                <a:latin typeface="+mn-lt"/>
              </a:rPr>
              <a:t>what extent  are VQOs being achieved under FRPA?</a:t>
            </a:r>
            <a:endParaRPr lang="en-CA" sz="2000" b="1" i="1" dirty="0">
              <a:latin typeface="+mn-lt"/>
              <a:cs typeface="+mn-cs"/>
            </a:endParaRPr>
          </a:p>
        </p:txBody>
      </p:sp>
      <p:sp>
        <p:nvSpPr>
          <p:cNvPr id="13" name="Text Box 2"/>
          <p:cNvSpPr txBox="1">
            <a:spLocks noChangeArrowheads="1"/>
          </p:cNvSpPr>
          <p:nvPr/>
        </p:nvSpPr>
        <p:spPr bwMode="auto">
          <a:xfrm>
            <a:off x="8763000" y="6400800"/>
            <a:ext cx="381000" cy="307777"/>
          </a:xfrm>
          <a:prstGeom prst="rect">
            <a:avLst/>
          </a:prstGeom>
          <a:noFill/>
          <a:ln w="9525">
            <a:noFill/>
            <a:miter lim="800000"/>
            <a:headEnd/>
            <a:tailEnd/>
          </a:ln>
        </p:spPr>
        <p:txBody>
          <a:bodyPr>
            <a:spAutoFit/>
          </a:bodyPr>
          <a:lstStyle/>
          <a:p>
            <a:pPr>
              <a:spcBef>
                <a:spcPct val="50000"/>
              </a:spcBef>
            </a:pPr>
            <a:r>
              <a:rPr lang="en-GB" sz="1400" dirty="0" smtClean="0">
                <a:latin typeface="Arial" charset="0"/>
              </a:rPr>
              <a:t>16</a:t>
            </a:r>
            <a:endParaRPr lang="en-GB" sz="1400" dirty="0">
              <a:latin typeface="Monotype Sorts" pitchFamily="2" charset="2"/>
            </a:endParaRPr>
          </a:p>
        </p:txBody>
      </p:sp>
      <p:sp>
        <p:nvSpPr>
          <p:cNvPr id="15" name="Rectangle 4"/>
          <p:cNvSpPr>
            <a:spLocks noChangeArrowheads="1"/>
          </p:cNvSpPr>
          <p:nvPr/>
        </p:nvSpPr>
        <p:spPr bwMode="auto">
          <a:xfrm>
            <a:off x="0" y="188640"/>
            <a:ext cx="9144000" cy="647700"/>
          </a:xfrm>
          <a:prstGeom prst="rect">
            <a:avLst/>
          </a:prstGeom>
          <a:noFill/>
          <a:ln w="9525">
            <a:noFill/>
            <a:miter lim="800000"/>
            <a:headEnd/>
            <a:tailEnd/>
          </a:ln>
          <a:effectLst/>
        </p:spPr>
        <p:txBody>
          <a:bodyPr/>
          <a:lstStyle/>
          <a:p>
            <a:pPr algn="ctr">
              <a:defRPr/>
            </a:pPr>
            <a:r>
              <a:rPr lang="en-CA" sz="3600" b="1" dirty="0" smtClean="0">
                <a:solidFill>
                  <a:srgbClr val="FFC000"/>
                </a:solidFill>
                <a:effectLst>
                  <a:outerShdw blurRad="38100" dist="38100" dir="2700000" algn="tl">
                    <a:srgbClr val="000000"/>
                  </a:outerShdw>
                </a:effectLst>
                <a:latin typeface="Times New Roman" pitchFamily="18" charset="0"/>
                <a:cs typeface="+mn-cs"/>
              </a:rPr>
              <a:t>Provincial Results Code </a:t>
            </a:r>
            <a:r>
              <a:rPr lang="en-CA" sz="3600" b="1" dirty="0" err="1" smtClean="0">
                <a:solidFill>
                  <a:srgbClr val="FFC000"/>
                </a:solidFill>
                <a:effectLst>
                  <a:outerShdw blurRad="38100" dist="38100" dir="2700000" algn="tl">
                    <a:srgbClr val="000000"/>
                  </a:outerShdw>
                </a:effectLst>
                <a:latin typeface="Times New Roman" pitchFamily="18" charset="0"/>
                <a:cs typeface="+mn-cs"/>
              </a:rPr>
              <a:t>vs</a:t>
            </a:r>
            <a:r>
              <a:rPr lang="en-CA" sz="3600" b="1" dirty="0" smtClean="0">
                <a:solidFill>
                  <a:srgbClr val="FFC000"/>
                </a:solidFill>
                <a:effectLst>
                  <a:outerShdw blurRad="38100" dist="38100" dir="2700000" algn="tl">
                    <a:srgbClr val="000000"/>
                  </a:outerShdw>
                </a:effectLst>
                <a:latin typeface="Times New Roman" pitchFamily="18" charset="0"/>
                <a:cs typeface="+mn-cs"/>
              </a:rPr>
              <a:t> FRPA</a:t>
            </a:r>
            <a:r>
              <a:rPr lang="en-CA" sz="3600" b="1" dirty="0">
                <a:solidFill>
                  <a:srgbClr val="FFC000"/>
                </a:solidFill>
                <a:effectLst>
                  <a:outerShdw blurRad="38100" dist="38100" dir="2700000" algn="tl">
                    <a:srgbClr val="000000"/>
                  </a:outerShdw>
                </a:effectLst>
                <a:latin typeface="Times New Roman" pitchFamily="18" charset="0"/>
                <a:cs typeface="+mn-cs"/>
              </a:rPr>
              <a:t/>
            </a:r>
            <a:br>
              <a:rPr lang="en-CA" sz="3600" b="1" dirty="0">
                <a:solidFill>
                  <a:srgbClr val="FFC000"/>
                </a:solidFill>
                <a:effectLst>
                  <a:outerShdw blurRad="38100" dist="38100" dir="2700000" algn="tl">
                    <a:srgbClr val="000000"/>
                  </a:outerShdw>
                </a:effectLst>
                <a:latin typeface="Times New Roman" pitchFamily="18" charset="0"/>
                <a:cs typeface="+mn-cs"/>
              </a:rPr>
            </a:br>
            <a:r>
              <a:rPr lang="en-CA" sz="3600" b="1" dirty="0">
                <a:solidFill>
                  <a:srgbClr val="FFC000"/>
                </a:solidFill>
                <a:effectLst>
                  <a:outerShdw blurRad="38100" dist="38100" dir="2700000" algn="tl">
                    <a:srgbClr val="000000"/>
                  </a:outerShdw>
                </a:effectLst>
                <a:latin typeface="Times New Roman" pitchFamily="18" charset="0"/>
                <a:cs typeface="+mn-cs"/>
              </a:rPr>
              <a:t/>
            </a:r>
            <a:br>
              <a:rPr lang="en-CA" sz="3600" b="1" dirty="0">
                <a:solidFill>
                  <a:srgbClr val="FFC000"/>
                </a:solidFill>
                <a:effectLst>
                  <a:outerShdw blurRad="38100" dist="38100" dir="2700000" algn="tl">
                    <a:srgbClr val="000000"/>
                  </a:outerShdw>
                </a:effectLst>
                <a:latin typeface="Times New Roman" pitchFamily="18" charset="0"/>
                <a:cs typeface="+mn-cs"/>
              </a:rPr>
            </a:br>
            <a:endParaRPr lang="en-CA" sz="3600" b="1" dirty="0">
              <a:solidFill>
                <a:srgbClr val="FFC000"/>
              </a:solidFill>
              <a:effectLst>
                <a:outerShdw blurRad="38100" dist="38100" dir="2700000" algn="tl">
                  <a:srgbClr val="000000"/>
                </a:outerShdw>
              </a:effectLst>
              <a:latin typeface="Times New Roman" pitchFamily="18" charset="0"/>
              <a:cs typeface="+mn-cs"/>
            </a:endParaRPr>
          </a:p>
        </p:txBody>
      </p:sp>
      <p:sp>
        <p:nvSpPr>
          <p:cNvPr id="16" name="Line 77"/>
          <p:cNvSpPr>
            <a:spLocks noChangeShapeType="1"/>
          </p:cNvSpPr>
          <p:nvPr/>
        </p:nvSpPr>
        <p:spPr bwMode="auto">
          <a:xfrm>
            <a:off x="228600" y="1052736"/>
            <a:ext cx="8686800" cy="0"/>
          </a:xfrm>
          <a:prstGeom prst="line">
            <a:avLst/>
          </a:prstGeom>
          <a:noFill/>
          <a:ln w="25400">
            <a:solidFill>
              <a:srgbClr val="FFC000"/>
            </a:solidFill>
            <a:round/>
            <a:headEnd/>
            <a:tailEnd/>
          </a:ln>
        </p:spPr>
        <p:txBody>
          <a:bodyPr/>
          <a:lstStyle/>
          <a:p>
            <a:endParaRPr lang="en-CA"/>
          </a:p>
        </p:txBody>
      </p:sp>
      <p:graphicFrame>
        <p:nvGraphicFramePr>
          <p:cNvPr id="18" name="Chart 17"/>
          <p:cNvGraphicFramePr/>
          <p:nvPr/>
        </p:nvGraphicFramePr>
        <p:xfrm>
          <a:off x="4788024" y="2060848"/>
          <a:ext cx="3672408" cy="2232248"/>
        </p:xfrm>
        <a:graphic>
          <a:graphicData uri="http://schemas.openxmlformats.org/drawingml/2006/chart">
            <c:chart xmlns:c="http://schemas.openxmlformats.org/drawingml/2006/chart" xmlns:r="http://schemas.openxmlformats.org/officeDocument/2006/relationships" r:id="rId5"/>
          </a:graphicData>
        </a:graphic>
      </p:graphicFrame>
      <p:cxnSp>
        <p:nvCxnSpPr>
          <p:cNvPr id="20" name="Straight Connector 19"/>
          <p:cNvCxnSpPr/>
          <p:nvPr/>
        </p:nvCxnSpPr>
        <p:spPr>
          <a:xfrm>
            <a:off x="5508104" y="2545854"/>
            <a:ext cx="0" cy="144016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8316416" y="2564904"/>
            <a:ext cx="0" cy="144016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24" name="Oval 23"/>
          <p:cNvSpPr/>
          <p:nvPr/>
        </p:nvSpPr>
        <p:spPr>
          <a:xfrm>
            <a:off x="5787876" y="2396182"/>
            <a:ext cx="358775" cy="3127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25" name="Oval 24"/>
          <p:cNvSpPr/>
          <p:nvPr/>
        </p:nvSpPr>
        <p:spPr>
          <a:xfrm>
            <a:off x="1585764" y="2468190"/>
            <a:ext cx="358775" cy="3127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Tree>
  </p:cSld>
  <p:clrMapOvr>
    <a:masterClrMapping/>
  </p:clrMapOvr>
  <p:transition spd="med">
    <p:circl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Text Box 154"/>
          <p:cNvSpPr txBox="1">
            <a:spLocks noChangeArrowheads="1"/>
          </p:cNvSpPr>
          <p:nvPr/>
        </p:nvSpPr>
        <p:spPr bwMode="auto">
          <a:xfrm>
            <a:off x="1692275" y="4835178"/>
            <a:ext cx="5976938" cy="754062"/>
          </a:xfrm>
          <a:prstGeom prst="rect">
            <a:avLst/>
          </a:prstGeom>
          <a:noFill/>
          <a:ln w="9525">
            <a:noFill/>
            <a:miter lim="800000"/>
            <a:headEnd/>
            <a:tailEnd/>
          </a:ln>
        </p:spPr>
        <p:txBody>
          <a:bodyPr>
            <a:spAutoFit/>
          </a:bodyPr>
          <a:lstStyle/>
          <a:p>
            <a:pPr>
              <a:spcBef>
                <a:spcPct val="50000"/>
              </a:spcBef>
              <a:defRPr/>
            </a:pPr>
            <a:r>
              <a:rPr lang="en-CA" b="1" dirty="0">
                <a:latin typeface="+mn-lt"/>
                <a:cs typeface="+mn-cs"/>
              </a:rPr>
              <a:t>R   VQOs achieved 33% under Code </a:t>
            </a:r>
            <a:r>
              <a:rPr lang="en-CA" b="1" dirty="0" smtClean="0">
                <a:latin typeface="+mn-lt"/>
                <a:cs typeface="+mn-cs"/>
              </a:rPr>
              <a:t>43% </a:t>
            </a:r>
            <a:r>
              <a:rPr lang="en-CA" b="1" dirty="0">
                <a:latin typeface="+mn-lt"/>
                <a:cs typeface="+mn-cs"/>
              </a:rPr>
              <a:t>under FRPA.</a:t>
            </a:r>
          </a:p>
          <a:p>
            <a:pPr>
              <a:spcBef>
                <a:spcPct val="50000"/>
              </a:spcBef>
              <a:defRPr/>
            </a:pPr>
            <a:r>
              <a:rPr lang="en-CA" b="1" dirty="0">
                <a:latin typeface="+mn-lt"/>
                <a:cs typeface="+mn-cs"/>
              </a:rPr>
              <a:t>PR VQOs achieved 63% under Code, 64% under FRPA</a:t>
            </a:r>
            <a:r>
              <a:rPr lang="en-CA" sz="1800" dirty="0">
                <a:latin typeface="+mn-lt"/>
                <a:cs typeface="+mn-cs"/>
              </a:rPr>
              <a:t>. </a:t>
            </a:r>
          </a:p>
        </p:txBody>
      </p:sp>
      <p:sp>
        <p:nvSpPr>
          <p:cNvPr id="83" name="Rectangle 82"/>
          <p:cNvSpPr/>
          <p:nvPr/>
        </p:nvSpPr>
        <p:spPr>
          <a:xfrm>
            <a:off x="683568" y="1228690"/>
            <a:ext cx="5903664" cy="400110"/>
          </a:xfrm>
          <a:prstGeom prst="rect">
            <a:avLst/>
          </a:prstGeom>
        </p:spPr>
        <p:txBody>
          <a:bodyPr wrap="square">
            <a:spAutoFit/>
          </a:bodyPr>
          <a:lstStyle/>
          <a:p>
            <a:pPr>
              <a:defRPr/>
            </a:pPr>
            <a:r>
              <a:rPr lang="en-CA" sz="2000" b="1" i="1" dirty="0" smtClean="0">
                <a:latin typeface="+mn-lt"/>
                <a:cs typeface="+mn-cs"/>
              </a:rPr>
              <a:t>2. Does </a:t>
            </a:r>
            <a:r>
              <a:rPr lang="en-CA" sz="2000" b="1" i="1" dirty="0">
                <a:latin typeface="+mn-lt"/>
                <a:cs typeface="+mn-cs"/>
              </a:rPr>
              <a:t>VQO achievement vary by VQO class?</a:t>
            </a:r>
          </a:p>
        </p:txBody>
      </p:sp>
      <p:graphicFrame>
        <p:nvGraphicFramePr>
          <p:cNvPr id="79" name="Chart 78"/>
          <p:cNvGraphicFramePr>
            <a:graphicFrameLocks/>
          </p:cNvGraphicFramePr>
          <p:nvPr/>
        </p:nvGraphicFramePr>
        <p:xfrm>
          <a:off x="539552" y="2132856"/>
          <a:ext cx="3960440" cy="2592288"/>
        </p:xfrm>
        <a:graphic>
          <a:graphicData uri="http://schemas.openxmlformats.org/drawingml/2006/chart">
            <c:chart xmlns:c="http://schemas.openxmlformats.org/drawingml/2006/chart" xmlns:r="http://schemas.openxmlformats.org/officeDocument/2006/relationships" r:id="rId2"/>
          </a:graphicData>
        </a:graphic>
      </p:graphicFrame>
      <p:sp>
        <p:nvSpPr>
          <p:cNvPr id="85" name="TextBox 84"/>
          <p:cNvSpPr txBox="1"/>
          <p:nvPr/>
        </p:nvSpPr>
        <p:spPr>
          <a:xfrm>
            <a:off x="1258888" y="5611143"/>
            <a:ext cx="6697662" cy="338137"/>
          </a:xfrm>
          <a:prstGeom prst="rect">
            <a:avLst/>
          </a:prstGeom>
          <a:noFill/>
        </p:spPr>
        <p:txBody>
          <a:bodyPr>
            <a:spAutoFit/>
          </a:bodyPr>
          <a:lstStyle/>
          <a:p>
            <a:pPr>
              <a:defRPr/>
            </a:pPr>
            <a:r>
              <a:rPr lang="en-CA" b="1" dirty="0">
                <a:solidFill>
                  <a:srgbClr val="FFC000"/>
                </a:solidFill>
                <a:latin typeface="+mn-lt"/>
                <a:cs typeface="Arial" charset="0"/>
              </a:rPr>
              <a:t>Slight improvement in R category, no improvement in PR category.</a:t>
            </a:r>
          </a:p>
        </p:txBody>
      </p:sp>
      <p:pic>
        <p:nvPicPr>
          <p:cNvPr id="10247" name="Picture 88"/>
          <p:cNvPicPr>
            <a:picLocks noChangeAspect="1" noChangeArrowheads="1"/>
          </p:cNvPicPr>
          <p:nvPr/>
        </p:nvPicPr>
        <p:blipFill>
          <a:blip r:embed="rId3" cstate="print"/>
          <a:srcRect/>
          <a:stretch>
            <a:fillRect/>
          </a:stretch>
        </p:blipFill>
        <p:spPr bwMode="auto">
          <a:xfrm>
            <a:off x="7885113" y="5876925"/>
            <a:ext cx="914400" cy="781050"/>
          </a:xfrm>
          <a:prstGeom prst="rect">
            <a:avLst/>
          </a:prstGeom>
          <a:noFill/>
          <a:ln w="9525">
            <a:noFill/>
            <a:miter lim="800000"/>
            <a:headEnd/>
            <a:tailEnd/>
          </a:ln>
        </p:spPr>
      </p:pic>
      <p:sp>
        <p:nvSpPr>
          <p:cNvPr id="9" name="Rectangle 2"/>
          <p:cNvSpPr txBox="1">
            <a:spLocks noChangeArrowheads="1"/>
          </p:cNvSpPr>
          <p:nvPr/>
        </p:nvSpPr>
        <p:spPr bwMode="auto">
          <a:xfrm>
            <a:off x="563935" y="1763291"/>
            <a:ext cx="3960440" cy="360040"/>
          </a:xfrm>
          <a:prstGeom prst="rect">
            <a:avLst/>
          </a:prstGeom>
          <a:ln>
            <a:miter lim="800000"/>
            <a:headEnd/>
            <a:tailEnd/>
          </a:ln>
        </p:spPr>
        <p:txBody>
          <a:bodyPr/>
          <a:lstStyle/>
          <a:p>
            <a:pPr algn="ctr">
              <a:defRPr/>
            </a:pPr>
            <a:r>
              <a:rPr lang="en-CA" sz="2000" b="1" kern="0" dirty="0">
                <a:latin typeface="+mn-lt"/>
                <a:ea typeface="+mj-ea"/>
                <a:cs typeface="+mj-cs"/>
              </a:rPr>
              <a:t>Code Results</a:t>
            </a:r>
          </a:p>
        </p:txBody>
      </p:sp>
      <p:sp>
        <p:nvSpPr>
          <p:cNvPr id="10" name="Rectangle 2"/>
          <p:cNvSpPr txBox="1">
            <a:spLocks noChangeArrowheads="1"/>
          </p:cNvSpPr>
          <p:nvPr/>
        </p:nvSpPr>
        <p:spPr bwMode="auto">
          <a:xfrm>
            <a:off x="4693915" y="1772816"/>
            <a:ext cx="3888432" cy="360040"/>
          </a:xfrm>
          <a:prstGeom prst="rect">
            <a:avLst/>
          </a:prstGeom>
          <a:ln>
            <a:miter lim="800000"/>
            <a:headEnd/>
            <a:tailEnd/>
          </a:ln>
        </p:spPr>
        <p:txBody>
          <a:bodyPr/>
          <a:lstStyle/>
          <a:p>
            <a:pPr algn="ctr">
              <a:defRPr/>
            </a:pPr>
            <a:r>
              <a:rPr lang="en-CA" sz="2000" b="1" kern="0" dirty="0">
                <a:latin typeface="+mn-lt"/>
                <a:ea typeface="+mj-ea"/>
                <a:cs typeface="+mj-cs"/>
              </a:rPr>
              <a:t>FRPA Results</a:t>
            </a:r>
          </a:p>
        </p:txBody>
      </p:sp>
      <p:graphicFrame>
        <p:nvGraphicFramePr>
          <p:cNvPr id="11" name="Chart 10"/>
          <p:cNvGraphicFramePr/>
          <p:nvPr/>
        </p:nvGraphicFramePr>
        <p:xfrm>
          <a:off x="4644008" y="2132856"/>
          <a:ext cx="4032448" cy="2592288"/>
        </p:xfrm>
        <a:graphic>
          <a:graphicData uri="http://schemas.openxmlformats.org/drawingml/2006/chart">
            <c:chart xmlns:c="http://schemas.openxmlformats.org/drawingml/2006/chart" xmlns:r="http://schemas.openxmlformats.org/officeDocument/2006/relationships" r:id="rId4"/>
          </a:graphicData>
        </a:graphic>
      </p:graphicFrame>
      <p:sp>
        <p:nvSpPr>
          <p:cNvPr id="12" name="Text Box 2"/>
          <p:cNvSpPr txBox="1">
            <a:spLocks noChangeArrowheads="1"/>
          </p:cNvSpPr>
          <p:nvPr/>
        </p:nvSpPr>
        <p:spPr bwMode="auto">
          <a:xfrm>
            <a:off x="8763000" y="6400800"/>
            <a:ext cx="381000" cy="307777"/>
          </a:xfrm>
          <a:prstGeom prst="rect">
            <a:avLst/>
          </a:prstGeom>
          <a:noFill/>
          <a:ln w="9525">
            <a:noFill/>
            <a:miter lim="800000"/>
            <a:headEnd/>
            <a:tailEnd/>
          </a:ln>
        </p:spPr>
        <p:txBody>
          <a:bodyPr>
            <a:spAutoFit/>
          </a:bodyPr>
          <a:lstStyle/>
          <a:p>
            <a:pPr>
              <a:spcBef>
                <a:spcPct val="50000"/>
              </a:spcBef>
            </a:pPr>
            <a:r>
              <a:rPr lang="en-GB" sz="1400" dirty="0" smtClean="0">
                <a:latin typeface="Arial" charset="0"/>
              </a:rPr>
              <a:t>17</a:t>
            </a:r>
            <a:endParaRPr lang="en-GB" sz="1400" dirty="0">
              <a:latin typeface="Monotype Sorts" pitchFamily="2" charset="2"/>
            </a:endParaRPr>
          </a:p>
        </p:txBody>
      </p:sp>
      <p:sp>
        <p:nvSpPr>
          <p:cNvPr id="13" name="Rectangle 4"/>
          <p:cNvSpPr>
            <a:spLocks noChangeArrowheads="1"/>
          </p:cNvSpPr>
          <p:nvPr/>
        </p:nvSpPr>
        <p:spPr bwMode="auto">
          <a:xfrm>
            <a:off x="0" y="188640"/>
            <a:ext cx="9144000" cy="647700"/>
          </a:xfrm>
          <a:prstGeom prst="rect">
            <a:avLst/>
          </a:prstGeom>
          <a:noFill/>
          <a:ln w="9525">
            <a:noFill/>
            <a:miter lim="800000"/>
            <a:headEnd/>
            <a:tailEnd/>
          </a:ln>
          <a:effectLst/>
        </p:spPr>
        <p:txBody>
          <a:bodyPr/>
          <a:lstStyle/>
          <a:p>
            <a:pPr algn="ctr">
              <a:defRPr/>
            </a:pPr>
            <a:r>
              <a:rPr lang="en-CA" sz="3600" b="1" dirty="0" smtClean="0">
                <a:solidFill>
                  <a:srgbClr val="FFC000"/>
                </a:solidFill>
                <a:effectLst>
                  <a:outerShdw blurRad="38100" dist="38100" dir="2700000" algn="tl">
                    <a:srgbClr val="000000"/>
                  </a:outerShdw>
                </a:effectLst>
                <a:latin typeface="Times New Roman" pitchFamily="18" charset="0"/>
                <a:cs typeface="+mn-cs"/>
              </a:rPr>
              <a:t>Provincial Results Code </a:t>
            </a:r>
            <a:r>
              <a:rPr lang="en-CA" sz="3600" b="1" dirty="0" err="1" smtClean="0">
                <a:solidFill>
                  <a:srgbClr val="FFC000"/>
                </a:solidFill>
                <a:effectLst>
                  <a:outerShdw blurRad="38100" dist="38100" dir="2700000" algn="tl">
                    <a:srgbClr val="000000"/>
                  </a:outerShdw>
                </a:effectLst>
                <a:latin typeface="Times New Roman" pitchFamily="18" charset="0"/>
                <a:cs typeface="+mn-cs"/>
              </a:rPr>
              <a:t>vs</a:t>
            </a:r>
            <a:r>
              <a:rPr lang="en-CA" sz="3600" b="1" dirty="0" smtClean="0">
                <a:solidFill>
                  <a:srgbClr val="FFC000"/>
                </a:solidFill>
                <a:effectLst>
                  <a:outerShdw blurRad="38100" dist="38100" dir="2700000" algn="tl">
                    <a:srgbClr val="000000"/>
                  </a:outerShdw>
                </a:effectLst>
                <a:latin typeface="Times New Roman" pitchFamily="18" charset="0"/>
                <a:cs typeface="+mn-cs"/>
              </a:rPr>
              <a:t> FRPA</a:t>
            </a:r>
            <a:r>
              <a:rPr lang="en-CA" sz="3600" b="1" dirty="0">
                <a:solidFill>
                  <a:srgbClr val="FFC000"/>
                </a:solidFill>
                <a:effectLst>
                  <a:outerShdw blurRad="38100" dist="38100" dir="2700000" algn="tl">
                    <a:srgbClr val="000000"/>
                  </a:outerShdw>
                </a:effectLst>
                <a:latin typeface="Times New Roman" pitchFamily="18" charset="0"/>
                <a:cs typeface="+mn-cs"/>
              </a:rPr>
              <a:t/>
            </a:r>
            <a:br>
              <a:rPr lang="en-CA" sz="3600" b="1" dirty="0">
                <a:solidFill>
                  <a:srgbClr val="FFC000"/>
                </a:solidFill>
                <a:effectLst>
                  <a:outerShdw blurRad="38100" dist="38100" dir="2700000" algn="tl">
                    <a:srgbClr val="000000"/>
                  </a:outerShdw>
                </a:effectLst>
                <a:latin typeface="Times New Roman" pitchFamily="18" charset="0"/>
                <a:cs typeface="+mn-cs"/>
              </a:rPr>
            </a:br>
            <a:r>
              <a:rPr lang="en-CA" sz="3600" b="1" dirty="0">
                <a:solidFill>
                  <a:srgbClr val="FFC000"/>
                </a:solidFill>
                <a:effectLst>
                  <a:outerShdw blurRad="38100" dist="38100" dir="2700000" algn="tl">
                    <a:srgbClr val="000000"/>
                  </a:outerShdw>
                </a:effectLst>
                <a:latin typeface="Times New Roman" pitchFamily="18" charset="0"/>
                <a:cs typeface="+mn-cs"/>
              </a:rPr>
              <a:t/>
            </a:r>
            <a:br>
              <a:rPr lang="en-CA" sz="3600" b="1" dirty="0">
                <a:solidFill>
                  <a:srgbClr val="FFC000"/>
                </a:solidFill>
                <a:effectLst>
                  <a:outerShdw blurRad="38100" dist="38100" dir="2700000" algn="tl">
                    <a:srgbClr val="000000"/>
                  </a:outerShdw>
                </a:effectLst>
                <a:latin typeface="Times New Roman" pitchFamily="18" charset="0"/>
                <a:cs typeface="+mn-cs"/>
              </a:rPr>
            </a:br>
            <a:endParaRPr lang="en-CA" sz="3600" b="1" dirty="0">
              <a:solidFill>
                <a:srgbClr val="FFC000"/>
              </a:solidFill>
              <a:effectLst>
                <a:outerShdw blurRad="38100" dist="38100" dir="2700000" algn="tl">
                  <a:srgbClr val="000000"/>
                </a:outerShdw>
              </a:effectLst>
              <a:latin typeface="Times New Roman" pitchFamily="18" charset="0"/>
              <a:cs typeface="+mn-cs"/>
            </a:endParaRPr>
          </a:p>
        </p:txBody>
      </p:sp>
      <p:sp>
        <p:nvSpPr>
          <p:cNvPr id="14" name="Line 77"/>
          <p:cNvSpPr>
            <a:spLocks noChangeShapeType="1"/>
          </p:cNvSpPr>
          <p:nvPr/>
        </p:nvSpPr>
        <p:spPr bwMode="auto">
          <a:xfrm>
            <a:off x="228600" y="1052736"/>
            <a:ext cx="8686800" cy="0"/>
          </a:xfrm>
          <a:prstGeom prst="line">
            <a:avLst/>
          </a:prstGeom>
          <a:noFill/>
          <a:ln w="25400">
            <a:solidFill>
              <a:srgbClr val="FFC000"/>
            </a:solidFill>
            <a:round/>
            <a:headEnd/>
            <a:tailEnd/>
          </a:ln>
        </p:spPr>
        <p:txBody>
          <a:bodyPr/>
          <a:lstStyle/>
          <a:p>
            <a:endParaRPr lang="en-CA"/>
          </a:p>
        </p:txBody>
      </p:sp>
      <p:sp>
        <p:nvSpPr>
          <p:cNvPr id="17" name="Oval 16"/>
          <p:cNvSpPr/>
          <p:nvPr/>
        </p:nvSpPr>
        <p:spPr>
          <a:xfrm>
            <a:off x="6013425" y="2856805"/>
            <a:ext cx="358775" cy="3127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18" name="Oval 17"/>
          <p:cNvSpPr/>
          <p:nvPr/>
        </p:nvSpPr>
        <p:spPr>
          <a:xfrm>
            <a:off x="2168426" y="2680345"/>
            <a:ext cx="358775" cy="3127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Tree>
  </p:cSld>
  <p:clrMapOvr>
    <a:masterClrMapping/>
  </p:clrMapOvr>
  <p:transition spd="med">
    <p:circl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Text Box 8"/>
          <p:cNvSpPr txBox="1">
            <a:spLocks noChangeArrowheads="1"/>
          </p:cNvSpPr>
          <p:nvPr/>
        </p:nvSpPr>
        <p:spPr bwMode="auto">
          <a:xfrm>
            <a:off x="1692275" y="5364505"/>
            <a:ext cx="5688013" cy="584775"/>
          </a:xfrm>
          <a:prstGeom prst="rect">
            <a:avLst/>
          </a:prstGeom>
          <a:noFill/>
          <a:ln w="9525">
            <a:noFill/>
            <a:miter lim="800000"/>
            <a:headEnd/>
            <a:tailEnd/>
          </a:ln>
        </p:spPr>
        <p:txBody>
          <a:bodyPr>
            <a:spAutoFit/>
          </a:bodyPr>
          <a:lstStyle/>
          <a:p>
            <a:pPr>
              <a:spcBef>
                <a:spcPct val="50000"/>
              </a:spcBef>
              <a:defRPr/>
            </a:pPr>
            <a:r>
              <a:rPr lang="en-CA" b="1" dirty="0">
                <a:solidFill>
                  <a:srgbClr val="FFC000"/>
                </a:solidFill>
                <a:latin typeface="+mn-lt"/>
                <a:cs typeface="+mn-cs"/>
              </a:rPr>
              <a:t>Under Code good visual design evident 40% of the time. </a:t>
            </a:r>
            <a:r>
              <a:rPr lang="en-CA" b="1" dirty="0" smtClean="0">
                <a:solidFill>
                  <a:srgbClr val="FFC000"/>
                </a:solidFill>
                <a:latin typeface="+mn-lt"/>
                <a:cs typeface="+mn-cs"/>
              </a:rPr>
              <a:t>Under </a:t>
            </a:r>
            <a:r>
              <a:rPr lang="en-CA" b="1" dirty="0">
                <a:solidFill>
                  <a:srgbClr val="FFC000"/>
                </a:solidFill>
                <a:latin typeface="+mn-lt"/>
                <a:cs typeface="+mn-cs"/>
              </a:rPr>
              <a:t>FRPA good visual design evident </a:t>
            </a:r>
            <a:r>
              <a:rPr lang="en-CA" b="1" dirty="0" smtClean="0">
                <a:solidFill>
                  <a:srgbClr val="FFC000"/>
                </a:solidFill>
                <a:latin typeface="+mn-lt"/>
                <a:cs typeface="+mn-cs"/>
              </a:rPr>
              <a:t>39% </a:t>
            </a:r>
            <a:r>
              <a:rPr lang="en-CA" b="1" dirty="0">
                <a:solidFill>
                  <a:srgbClr val="FFC000"/>
                </a:solidFill>
                <a:latin typeface="+mn-lt"/>
                <a:cs typeface="+mn-cs"/>
              </a:rPr>
              <a:t>of the time.  </a:t>
            </a:r>
          </a:p>
        </p:txBody>
      </p:sp>
      <p:graphicFrame>
        <p:nvGraphicFramePr>
          <p:cNvPr id="2050" name="Object 101"/>
          <p:cNvGraphicFramePr>
            <a:graphicFrameLocks noGrp="1" noChangeAspect="1"/>
          </p:cNvGraphicFramePr>
          <p:nvPr>
            <p:ph idx="1"/>
          </p:nvPr>
        </p:nvGraphicFramePr>
        <p:xfrm>
          <a:off x="2349277" y="1772816"/>
          <a:ext cx="4152900" cy="1800225"/>
        </p:xfrm>
        <a:graphic>
          <a:graphicData uri="http://schemas.openxmlformats.org/presentationml/2006/ole">
            <p:oleObj spid="_x0000_s2050" name="Chart" r:id="rId3" imgW="5934151" imgH="2571902" progId="Excel.Sheet.8">
              <p:embed/>
            </p:oleObj>
          </a:graphicData>
        </a:graphic>
      </p:graphicFrame>
      <p:sp>
        <p:nvSpPr>
          <p:cNvPr id="81" name="Rectangle 80"/>
          <p:cNvSpPr/>
          <p:nvPr/>
        </p:nvSpPr>
        <p:spPr>
          <a:xfrm>
            <a:off x="323528" y="992922"/>
            <a:ext cx="8569325" cy="707886"/>
          </a:xfrm>
          <a:prstGeom prst="rect">
            <a:avLst/>
          </a:prstGeom>
        </p:spPr>
        <p:txBody>
          <a:bodyPr>
            <a:spAutoFit/>
          </a:bodyPr>
          <a:lstStyle/>
          <a:p>
            <a:pPr>
              <a:defRPr/>
            </a:pPr>
            <a:r>
              <a:rPr lang="en-CA" sz="2000" i="1" dirty="0" smtClean="0">
                <a:latin typeface="+mn-lt"/>
                <a:cs typeface="+mn-cs"/>
              </a:rPr>
              <a:t>3. To </a:t>
            </a:r>
            <a:r>
              <a:rPr lang="en-CA" sz="2000" i="1" dirty="0">
                <a:latin typeface="+mn-lt"/>
                <a:cs typeface="+mn-cs"/>
              </a:rPr>
              <a:t>what extent are visual design concepts and principles being applied in harvest </a:t>
            </a:r>
            <a:r>
              <a:rPr lang="en-CA" sz="2000" i="1" dirty="0" smtClean="0">
                <a:latin typeface="+mn-lt"/>
                <a:cs typeface="+mn-cs"/>
              </a:rPr>
              <a:t> and road planning</a:t>
            </a:r>
            <a:r>
              <a:rPr lang="en-CA" sz="2000" i="1" dirty="0">
                <a:latin typeface="+mn-lt"/>
                <a:cs typeface="+mn-cs"/>
              </a:rPr>
              <a:t>?</a:t>
            </a:r>
            <a:endParaRPr lang="en-CA" sz="2000" dirty="0">
              <a:latin typeface="+mn-lt"/>
              <a:cs typeface="+mn-cs"/>
            </a:endParaRPr>
          </a:p>
        </p:txBody>
      </p:sp>
      <p:sp>
        <p:nvSpPr>
          <p:cNvPr id="79" name="Oval 78"/>
          <p:cNvSpPr/>
          <p:nvPr/>
        </p:nvSpPr>
        <p:spPr>
          <a:xfrm>
            <a:off x="5608687" y="2013223"/>
            <a:ext cx="358775" cy="3127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pic>
        <p:nvPicPr>
          <p:cNvPr id="82" name="Picture 81" descr="\\Paper\jmarc$\My Pictures\FREP Report\Copy of Owl Ridge Estates 2.jpg"/>
          <p:cNvPicPr/>
          <p:nvPr/>
        </p:nvPicPr>
        <p:blipFill>
          <a:blip r:embed="rId4" cstate="print"/>
          <a:srcRect l="31313" r="20927" b="12389"/>
          <a:stretch>
            <a:fillRect/>
          </a:stretch>
        </p:blipFill>
        <p:spPr bwMode="auto">
          <a:xfrm>
            <a:off x="6588125" y="1988865"/>
            <a:ext cx="2160588" cy="2808287"/>
          </a:xfrm>
          <a:prstGeom prst="rect">
            <a:avLst/>
          </a:prstGeom>
          <a:noFill/>
          <a:ln w="9525">
            <a:solidFill>
              <a:schemeClr val="tx1">
                <a:lumMod val="95000"/>
                <a:lumOff val="5000"/>
              </a:schemeClr>
            </a:solidFill>
            <a:miter lim="800000"/>
            <a:headEnd/>
            <a:tailEnd/>
          </a:ln>
        </p:spPr>
      </p:pic>
      <p:pic>
        <p:nvPicPr>
          <p:cNvPr id="2055" name="Picture 82"/>
          <p:cNvPicPr>
            <a:picLocks noChangeAspect="1" noChangeArrowheads="1"/>
          </p:cNvPicPr>
          <p:nvPr/>
        </p:nvPicPr>
        <p:blipFill>
          <a:blip r:embed="rId5" cstate="print">
            <a:lum contrast="14000"/>
          </a:blip>
          <a:srcRect/>
          <a:stretch>
            <a:fillRect/>
          </a:stretch>
        </p:blipFill>
        <p:spPr bwMode="auto">
          <a:xfrm>
            <a:off x="250825" y="2070398"/>
            <a:ext cx="1989138" cy="2798762"/>
          </a:xfrm>
          <a:prstGeom prst="rect">
            <a:avLst/>
          </a:prstGeom>
          <a:noFill/>
          <a:ln w="9525">
            <a:solidFill>
              <a:schemeClr val="tx1"/>
            </a:solidFill>
            <a:miter lim="800000"/>
            <a:headEnd/>
            <a:tailEnd/>
          </a:ln>
        </p:spPr>
      </p:pic>
      <p:sp>
        <p:nvSpPr>
          <p:cNvPr id="3082" name="TextBox 85"/>
          <p:cNvSpPr txBox="1">
            <a:spLocks noChangeArrowheads="1"/>
          </p:cNvSpPr>
          <p:nvPr/>
        </p:nvSpPr>
        <p:spPr bwMode="auto">
          <a:xfrm>
            <a:off x="6588125" y="4819055"/>
            <a:ext cx="2160588" cy="338137"/>
          </a:xfrm>
          <a:prstGeom prst="rect">
            <a:avLst/>
          </a:prstGeom>
          <a:noFill/>
          <a:ln w="9525">
            <a:noFill/>
            <a:miter lim="800000"/>
            <a:headEnd/>
            <a:tailEnd/>
          </a:ln>
        </p:spPr>
        <p:txBody>
          <a:bodyPr>
            <a:spAutoFit/>
          </a:bodyPr>
          <a:lstStyle/>
          <a:p>
            <a:pPr algn="ctr">
              <a:defRPr/>
            </a:pPr>
            <a:r>
              <a:rPr lang="en-CA" dirty="0">
                <a:latin typeface="+mn-lt"/>
                <a:cs typeface="Arial" charset="0"/>
              </a:rPr>
              <a:t>Good Design</a:t>
            </a:r>
          </a:p>
        </p:txBody>
      </p:sp>
      <p:sp>
        <p:nvSpPr>
          <p:cNvPr id="3083" name="TextBox 86"/>
          <p:cNvSpPr txBox="1">
            <a:spLocks noChangeArrowheads="1"/>
          </p:cNvSpPr>
          <p:nvPr/>
        </p:nvSpPr>
        <p:spPr bwMode="auto">
          <a:xfrm>
            <a:off x="250825" y="4891063"/>
            <a:ext cx="1944688" cy="338137"/>
          </a:xfrm>
          <a:prstGeom prst="rect">
            <a:avLst/>
          </a:prstGeom>
          <a:noFill/>
          <a:ln w="9525">
            <a:noFill/>
            <a:miter lim="800000"/>
            <a:headEnd/>
            <a:tailEnd/>
          </a:ln>
        </p:spPr>
        <p:txBody>
          <a:bodyPr>
            <a:spAutoFit/>
          </a:bodyPr>
          <a:lstStyle/>
          <a:p>
            <a:pPr algn="ctr">
              <a:defRPr/>
            </a:pPr>
            <a:r>
              <a:rPr lang="en-CA" dirty="0">
                <a:latin typeface="+mn-lt"/>
                <a:cs typeface="Arial" charset="0"/>
              </a:rPr>
              <a:t>Poor Design</a:t>
            </a:r>
          </a:p>
        </p:txBody>
      </p:sp>
      <p:pic>
        <p:nvPicPr>
          <p:cNvPr id="2060" name="Picture 88"/>
          <p:cNvPicPr>
            <a:picLocks noChangeAspect="1" noChangeArrowheads="1"/>
          </p:cNvPicPr>
          <p:nvPr/>
        </p:nvPicPr>
        <p:blipFill>
          <a:blip r:embed="rId6" cstate="print"/>
          <a:srcRect/>
          <a:stretch>
            <a:fillRect/>
          </a:stretch>
        </p:blipFill>
        <p:spPr bwMode="auto">
          <a:xfrm>
            <a:off x="7885113" y="5876925"/>
            <a:ext cx="914400" cy="781050"/>
          </a:xfrm>
          <a:prstGeom prst="rect">
            <a:avLst/>
          </a:prstGeom>
          <a:noFill/>
          <a:ln w="9525">
            <a:noFill/>
            <a:miter lim="800000"/>
            <a:headEnd/>
            <a:tailEnd/>
          </a:ln>
        </p:spPr>
      </p:pic>
      <p:sp>
        <p:nvSpPr>
          <p:cNvPr id="14" name="Rectangle 2"/>
          <p:cNvSpPr txBox="1">
            <a:spLocks noChangeArrowheads="1"/>
          </p:cNvSpPr>
          <p:nvPr/>
        </p:nvSpPr>
        <p:spPr bwMode="auto">
          <a:xfrm>
            <a:off x="5364088" y="1772816"/>
            <a:ext cx="1008112" cy="361007"/>
          </a:xfrm>
          <a:prstGeom prst="rect">
            <a:avLst/>
          </a:prstGeom>
          <a:ln>
            <a:miter lim="800000"/>
            <a:headEnd/>
            <a:tailEnd/>
          </a:ln>
        </p:spPr>
        <p:txBody>
          <a:bodyPr/>
          <a:lstStyle/>
          <a:p>
            <a:pPr>
              <a:defRPr/>
            </a:pPr>
            <a:r>
              <a:rPr lang="en-CA" sz="1000" b="1" kern="0" dirty="0">
                <a:solidFill>
                  <a:schemeClr val="bg2"/>
                </a:solidFill>
                <a:latin typeface="+mn-lt"/>
                <a:ea typeface="+mj-ea"/>
                <a:cs typeface="+mj-cs"/>
              </a:rPr>
              <a:t>Code Results</a:t>
            </a:r>
          </a:p>
        </p:txBody>
      </p:sp>
      <p:sp>
        <p:nvSpPr>
          <p:cNvPr id="15" name="Rectangle 2"/>
          <p:cNvSpPr txBox="1">
            <a:spLocks noChangeArrowheads="1"/>
          </p:cNvSpPr>
          <p:nvPr/>
        </p:nvSpPr>
        <p:spPr bwMode="auto">
          <a:xfrm>
            <a:off x="5661645" y="3246884"/>
            <a:ext cx="1158602" cy="361007"/>
          </a:xfrm>
          <a:prstGeom prst="rect">
            <a:avLst/>
          </a:prstGeom>
          <a:ln>
            <a:miter lim="800000"/>
            <a:headEnd/>
            <a:tailEnd/>
          </a:ln>
        </p:spPr>
        <p:txBody>
          <a:bodyPr/>
          <a:lstStyle/>
          <a:p>
            <a:pPr>
              <a:defRPr/>
            </a:pPr>
            <a:endParaRPr lang="en-CA" sz="1200" b="1" kern="0" dirty="0">
              <a:solidFill>
                <a:schemeClr val="bg2"/>
              </a:solidFill>
              <a:latin typeface="+mn-lt"/>
              <a:ea typeface="+mj-ea"/>
              <a:cs typeface="+mj-cs"/>
            </a:endParaRPr>
          </a:p>
        </p:txBody>
      </p:sp>
      <p:sp>
        <p:nvSpPr>
          <p:cNvPr id="16" name="Text Box 2"/>
          <p:cNvSpPr txBox="1">
            <a:spLocks noChangeArrowheads="1"/>
          </p:cNvSpPr>
          <p:nvPr/>
        </p:nvSpPr>
        <p:spPr bwMode="auto">
          <a:xfrm>
            <a:off x="8763000" y="6400800"/>
            <a:ext cx="381000" cy="307777"/>
          </a:xfrm>
          <a:prstGeom prst="rect">
            <a:avLst/>
          </a:prstGeom>
          <a:noFill/>
          <a:ln w="9525">
            <a:noFill/>
            <a:miter lim="800000"/>
            <a:headEnd/>
            <a:tailEnd/>
          </a:ln>
        </p:spPr>
        <p:txBody>
          <a:bodyPr>
            <a:spAutoFit/>
          </a:bodyPr>
          <a:lstStyle/>
          <a:p>
            <a:pPr>
              <a:spcBef>
                <a:spcPct val="50000"/>
              </a:spcBef>
            </a:pPr>
            <a:r>
              <a:rPr lang="en-GB" sz="1400" dirty="0" smtClean="0">
                <a:latin typeface="Arial" charset="0"/>
              </a:rPr>
              <a:t>18</a:t>
            </a:r>
            <a:endParaRPr lang="en-GB" sz="1400" dirty="0">
              <a:latin typeface="Monotype Sorts" pitchFamily="2" charset="2"/>
            </a:endParaRPr>
          </a:p>
        </p:txBody>
      </p:sp>
      <p:sp>
        <p:nvSpPr>
          <p:cNvPr id="18" name="Rectangle 4"/>
          <p:cNvSpPr>
            <a:spLocks noChangeArrowheads="1"/>
          </p:cNvSpPr>
          <p:nvPr/>
        </p:nvSpPr>
        <p:spPr bwMode="auto">
          <a:xfrm>
            <a:off x="0" y="188640"/>
            <a:ext cx="9144000" cy="647700"/>
          </a:xfrm>
          <a:prstGeom prst="rect">
            <a:avLst/>
          </a:prstGeom>
          <a:noFill/>
          <a:ln w="9525">
            <a:noFill/>
            <a:miter lim="800000"/>
            <a:headEnd/>
            <a:tailEnd/>
          </a:ln>
          <a:effectLst/>
        </p:spPr>
        <p:txBody>
          <a:bodyPr/>
          <a:lstStyle/>
          <a:p>
            <a:pPr algn="ctr">
              <a:defRPr/>
            </a:pPr>
            <a:r>
              <a:rPr lang="en-CA" sz="3600" b="1" dirty="0" smtClean="0">
                <a:solidFill>
                  <a:srgbClr val="FFC000"/>
                </a:solidFill>
                <a:effectLst>
                  <a:outerShdw blurRad="38100" dist="38100" dir="2700000" algn="tl">
                    <a:srgbClr val="000000"/>
                  </a:outerShdw>
                </a:effectLst>
                <a:latin typeface="Times New Roman" pitchFamily="18" charset="0"/>
                <a:cs typeface="+mn-cs"/>
              </a:rPr>
              <a:t>Provincial Results Code </a:t>
            </a:r>
            <a:r>
              <a:rPr lang="en-CA" sz="3600" b="1" dirty="0" err="1" smtClean="0">
                <a:solidFill>
                  <a:srgbClr val="FFC000"/>
                </a:solidFill>
                <a:effectLst>
                  <a:outerShdw blurRad="38100" dist="38100" dir="2700000" algn="tl">
                    <a:srgbClr val="000000"/>
                  </a:outerShdw>
                </a:effectLst>
                <a:latin typeface="Times New Roman" pitchFamily="18" charset="0"/>
                <a:cs typeface="+mn-cs"/>
              </a:rPr>
              <a:t>vs</a:t>
            </a:r>
            <a:r>
              <a:rPr lang="en-CA" sz="3600" b="1" dirty="0" smtClean="0">
                <a:solidFill>
                  <a:srgbClr val="FFC000"/>
                </a:solidFill>
                <a:effectLst>
                  <a:outerShdw blurRad="38100" dist="38100" dir="2700000" algn="tl">
                    <a:srgbClr val="000000"/>
                  </a:outerShdw>
                </a:effectLst>
                <a:latin typeface="Times New Roman" pitchFamily="18" charset="0"/>
                <a:cs typeface="+mn-cs"/>
              </a:rPr>
              <a:t> FRPA</a:t>
            </a:r>
            <a:r>
              <a:rPr lang="en-CA" sz="3600" b="1" dirty="0">
                <a:solidFill>
                  <a:srgbClr val="FFC000"/>
                </a:solidFill>
                <a:effectLst>
                  <a:outerShdw blurRad="38100" dist="38100" dir="2700000" algn="tl">
                    <a:srgbClr val="000000"/>
                  </a:outerShdw>
                </a:effectLst>
                <a:latin typeface="Times New Roman" pitchFamily="18" charset="0"/>
                <a:cs typeface="+mn-cs"/>
              </a:rPr>
              <a:t/>
            </a:r>
            <a:br>
              <a:rPr lang="en-CA" sz="3600" b="1" dirty="0">
                <a:solidFill>
                  <a:srgbClr val="FFC000"/>
                </a:solidFill>
                <a:effectLst>
                  <a:outerShdw blurRad="38100" dist="38100" dir="2700000" algn="tl">
                    <a:srgbClr val="000000"/>
                  </a:outerShdw>
                </a:effectLst>
                <a:latin typeface="Times New Roman" pitchFamily="18" charset="0"/>
                <a:cs typeface="+mn-cs"/>
              </a:rPr>
            </a:br>
            <a:r>
              <a:rPr lang="en-CA" sz="3600" b="1" dirty="0">
                <a:solidFill>
                  <a:srgbClr val="FFC000"/>
                </a:solidFill>
                <a:effectLst>
                  <a:outerShdw blurRad="38100" dist="38100" dir="2700000" algn="tl">
                    <a:srgbClr val="000000"/>
                  </a:outerShdw>
                </a:effectLst>
                <a:latin typeface="Times New Roman" pitchFamily="18" charset="0"/>
                <a:cs typeface="+mn-cs"/>
              </a:rPr>
              <a:t/>
            </a:r>
            <a:br>
              <a:rPr lang="en-CA" sz="3600" b="1" dirty="0">
                <a:solidFill>
                  <a:srgbClr val="FFC000"/>
                </a:solidFill>
                <a:effectLst>
                  <a:outerShdw blurRad="38100" dist="38100" dir="2700000" algn="tl">
                    <a:srgbClr val="000000"/>
                  </a:outerShdw>
                </a:effectLst>
                <a:latin typeface="Times New Roman" pitchFamily="18" charset="0"/>
                <a:cs typeface="+mn-cs"/>
              </a:rPr>
            </a:br>
            <a:endParaRPr lang="en-CA" sz="3600" b="1" dirty="0">
              <a:solidFill>
                <a:srgbClr val="FFC000"/>
              </a:solidFill>
              <a:effectLst>
                <a:outerShdw blurRad="38100" dist="38100" dir="2700000" algn="tl">
                  <a:srgbClr val="000000"/>
                </a:outerShdw>
              </a:effectLst>
              <a:latin typeface="Times New Roman" pitchFamily="18" charset="0"/>
              <a:cs typeface="+mn-cs"/>
            </a:endParaRPr>
          </a:p>
        </p:txBody>
      </p:sp>
      <p:sp>
        <p:nvSpPr>
          <p:cNvPr id="19" name="Line 77"/>
          <p:cNvSpPr>
            <a:spLocks noChangeShapeType="1"/>
          </p:cNvSpPr>
          <p:nvPr/>
        </p:nvSpPr>
        <p:spPr bwMode="auto">
          <a:xfrm>
            <a:off x="228600" y="980728"/>
            <a:ext cx="8686800" cy="0"/>
          </a:xfrm>
          <a:prstGeom prst="line">
            <a:avLst/>
          </a:prstGeom>
          <a:noFill/>
          <a:ln w="25400">
            <a:solidFill>
              <a:srgbClr val="FFC000"/>
            </a:solidFill>
            <a:round/>
            <a:headEnd/>
            <a:tailEnd/>
          </a:ln>
        </p:spPr>
        <p:txBody>
          <a:bodyPr/>
          <a:lstStyle/>
          <a:p>
            <a:endParaRPr lang="en-CA"/>
          </a:p>
        </p:txBody>
      </p:sp>
      <p:graphicFrame>
        <p:nvGraphicFramePr>
          <p:cNvPr id="20" name="Chart 19"/>
          <p:cNvGraphicFramePr/>
          <p:nvPr/>
        </p:nvGraphicFramePr>
        <p:xfrm>
          <a:off x="2411760" y="3573016"/>
          <a:ext cx="4032449" cy="1728192"/>
        </p:xfrm>
        <a:graphic>
          <a:graphicData uri="http://schemas.openxmlformats.org/drawingml/2006/chart">
            <c:chart xmlns:c="http://schemas.openxmlformats.org/drawingml/2006/chart" xmlns:r="http://schemas.openxmlformats.org/officeDocument/2006/relationships" r:id="rId7"/>
          </a:graphicData>
        </a:graphic>
      </p:graphicFrame>
      <p:sp>
        <p:nvSpPr>
          <p:cNvPr id="21" name="Oval 20"/>
          <p:cNvSpPr/>
          <p:nvPr/>
        </p:nvSpPr>
        <p:spPr>
          <a:xfrm>
            <a:off x="5580112" y="4005064"/>
            <a:ext cx="358775" cy="3127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Tree>
  </p:cSld>
  <p:clrMapOvr>
    <a:masterClrMapping/>
  </p:clrMapOvr>
  <p:transition spd="med">
    <p:circl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1"/>
          <p:cNvSpPr>
            <a:spLocks noChangeArrowheads="1"/>
          </p:cNvSpPr>
          <p:nvPr/>
        </p:nvSpPr>
        <p:spPr bwMode="auto">
          <a:xfrm>
            <a:off x="755576" y="1124744"/>
            <a:ext cx="7848600" cy="707886"/>
          </a:xfrm>
          <a:prstGeom prst="rect">
            <a:avLst/>
          </a:prstGeom>
          <a:noFill/>
          <a:ln w="9525">
            <a:noFill/>
            <a:miter lim="800000"/>
            <a:headEnd/>
            <a:tailEnd/>
          </a:ln>
          <a:effectLst/>
        </p:spPr>
        <p:txBody>
          <a:bodyPr anchor="ctr">
            <a:spAutoFit/>
          </a:bodyPr>
          <a:lstStyle/>
          <a:p>
            <a:pPr>
              <a:defRPr/>
            </a:pPr>
            <a:r>
              <a:rPr lang="en-CA" sz="2000" b="1" i="1" dirty="0" smtClean="0">
                <a:latin typeface="+mn-lt"/>
                <a:ea typeface="Times New Roman" pitchFamily="18" charset="0"/>
              </a:rPr>
              <a:t>4. What </a:t>
            </a:r>
            <a:r>
              <a:rPr lang="en-CA" sz="2000" b="1" i="1" dirty="0">
                <a:latin typeface="+mn-lt"/>
                <a:ea typeface="Times New Roman" pitchFamily="18" charset="0"/>
              </a:rPr>
              <a:t>levels of tree retention are being implemented within harvest openings to achieve VQOs?</a:t>
            </a:r>
            <a:endParaRPr lang="en-CA" sz="2000" b="1" dirty="0">
              <a:latin typeface="+mn-lt"/>
            </a:endParaRPr>
          </a:p>
        </p:txBody>
      </p:sp>
      <p:grpSp>
        <p:nvGrpSpPr>
          <p:cNvPr id="11267" name="Group 81"/>
          <p:cNvGrpSpPr>
            <a:grpSpLocks/>
          </p:cNvGrpSpPr>
          <p:nvPr/>
        </p:nvGrpSpPr>
        <p:grpSpPr bwMode="auto">
          <a:xfrm>
            <a:off x="2627783" y="1917402"/>
            <a:ext cx="3888433" cy="1799630"/>
            <a:chOff x="1914707" y="2010261"/>
            <a:chExt cx="5040560" cy="3352567"/>
          </a:xfrm>
        </p:grpSpPr>
        <p:graphicFrame>
          <p:nvGraphicFramePr>
            <p:cNvPr id="5" name="Chart 4"/>
            <p:cNvGraphicFramePr/>
            <p:nvPr/>
          </p:nvGraphicFramePr>
          <p:xfrm>
            <a:off x="1914707" y="2010261"/>
            <a:ext cx="5040560" cy="2952329"/>
          </p:xfrm>
          <a:graphic>
            <a:graphicData uri="http://schemas.openxmlformats.org/drawingml/2006/chart">
              <c:chart xmlns:c="http://schemas.openxmlformats.org/drawingml/2006/chart" xmlns:r="http://schemas.openxmlformats.org/officeDocument/2006/relationships" r:id="rId3"/>
            </a:graphicData>
          </a:graphic>
        </p:graphicFrame>
        <p:sp>
          <p:nvSpPr>
            <p:cNvPr id="11279" name="Rectangle 5"/>
            <p:cNvSpPr>
              <a:spLocks noChangeArrowheads="1"/>
            </p:cNvSpPr>
            <p:nvPr/>
          </p:nvSpPr>
          <p:spPr bwMode="auto">
            <a:xfrm>
              <a:off x="1914707" y="4878685"/>
              <a:ext cx="5040560" cy="484143"/>
            </a:xfrm>
            <a:prstGeom prst="rect">
              <a:avLst/>
            </a:prstGeom>
            <a:solidFill>
              <a:schemeClr val="tx1"/>
            </a:solidFill>
            <a:ln w="9525">
              <a:solidFill>
                <a:schemeClr val="tx1"/>
              </a:solidFill>
              <a:miter lim="800000"/>
              <a:headEnd/>
              <a:tailEnd/>
            </a:ln>
          </p:spPr>
          <p:txBody>
            <a:bodyPr>
              <a:spAutoFit/>
            </a:bodyPr>
            <a:lstStyle/>
            <a:p>
              <a:pPr algn="ctr"/>
              <a:r>
                <a:rPr lang="en-CA" sz="1200" dirty="0" smtClean="0">
                  <a:solidFill>
                    <a:schemeClr val="bg2"/>
                  </a:solidFill>
                  <a:latin typeface="Arial" pitchFamily="34" charset="0"/>
                </a:rPr>
                <a:t>(Poor </a:t>
              </a:r>
              <a:r>
                <a:rPr lang="en-CA" sz="1200" dirty="0">
                  <a:solidFill>
                    <a:schemeClr val="bg2"/>
                  </a:solidFill>
                  <a:latin typeface="Arial" pitchFamily="34" charset="0"/>
                </a:rPr>
                <a:t>= 15%&lt;, Moderate 15%-22% ,Good 22% +)</a:t>
              </a:r>
            </a:p>
          </p:txBody>
        </p:sp>
      </p:grpSp>
      <p:sp>
        <p:nvSpPr>
          <p:cNvPr id="26633" name="TextBox 82"/>
          <p:cNvSpPr txBox="1">
            <a:spLocks noChangeArrowheads="1"/>
          </p:cNvSpPr>
          <p:nvPr/>
        </p:nvSpPr>
        <p:spPr bwMode="auto">
          <a:xfrm>
            <a:off x="6756400" y="4389438"/>
            <a:ext cx="2303463" cy="338137"/>
          </a:xfrm>
          <a:prstGeom prst="rect">
            <a:avLst/>
          </a:prstGeom>
          <a:noFill/>
          <a:ln w="9525">
            <a:noFill/>
            <a:miter lim="800000"/>
            <a:headEnd/>
            <a:tailEnd/>
          </a:ln>
        </p:spPr>
        <p:txBody>
          <a:bodyPr>
            <a:spAutoFit/>
          </a:bodyPr>
          <a:lstStyle/>
          <a:p>
            <a:pPr algn="ctr">
              <a:defRPr/>
            </a:pPr>
            <a:r>
              <a:rPr lang="en-CA" dirty="0">
                <a:latin typeface="+mn-lt"/>
                <a:cs typeface="Arial" charset="0"/>
              </a:rPr>
              <a:t>Effective Retention</a:t>
            </a:r>
          </a:p>
        </p:txBody>
      </p:sp>
      <p:sp>
        <p:nvSpPr>
          <p:cNvPr id="26634" name="TextBox 83"/>
          <p:cNvSpPr txBox="1">
            <a:spLocks noChangeArrowheads="1"/>
          </p:cNvSpPr>
          <p:nvPr/>
        </p:nvSpPr>
        <p:spPr bwMode="auto">
          <a:xfrm>
            <a:off x="179388" y="4386263"/>
            <a:ext cx="2232025" cy="338137"/>
          </a:xfrm>
          <a:prstGeom prst="rect">
            <a:avLst/>
          </a:prstGeom>
          <a:noFill/>
          <a:ln w="9525">
            <a:noFill/>
            <a:miter lim="800000"/>
            <a:headEnd/>
            <a:tailEnd/>
          </a:ln>
        </p:spPr>
        <p:txBody>
          <a:bodyPr>
            <a:spAutoFit/>
          </a:bodyPr>
          <a:lstStyle/>
          <a:p>
            <a:pPr algn="ctr">
              <a:defRPr/>
            </a:pPr>
            <a:r>
              <a:rPr lang="en-CA" dirty="0">
                <a:latin typeface="+mn-lt"/>
                <a:cs typeface="Arial" charset="0"/>
              </a:rPr>
              <a:t>In-effective Retention</a:t>
            </a:r>
          </a:p>
        </p:txBody>
      </p:sp>
      <p:pic>
        <p:nvPicPr>
          <p:cNvPr id="11271" name="Picture 81" descr="G:\!Workgrp\Silv Practices\Jacques\Retention Silv System\VR Photos\VR-0101b.tif"/>
          <p:cNvPicPr>
            <a:picLocks noChangeAspect="1" noChangeArrowheads="1"/>
          </p:cNvPicPr>
          <p:nvPr/>
        </p:nvPicPr>
        <p:blipFill>
          <a:blip r:embed="rId4" cstate="print"/>
          <a:srcRect/>
          <a:stretch>
            <a:fillRect/>
          </a:stretch>
        </p:blipFill>
        <p:spPr bwMode="auto">
          <a:xfrm>
            <a:off x="131763" y="2744788"/>
            <a:ext cx="2303462" cy="1584325"/>
          </a:xfrm>
          <a:prstGeom prst="rect">
            <a:avLst/>
          </a:prstGeom>
          <a:noFill/>
          <a:ln w="9525">
            <a:solidFill>
              <a:schemeClr val="tx1"/>
            </a:solidFill>
            <a:miter lim="800000"/>
            <a:headEnd/>
            <a:tailEnd/>
          </a:ln>
        </p:spPr>
      </p:pic>
      <p:pic>
        <p:nvPicPr>
          <p:cNvPr id="87" name="Picture 86" descr="G:\!Workgrp\Silv Practices\Jacques\Photographs\VRPhotos\VR-0110.tif"/>
          <p:cNvPicPr/>
          <p:nvPr/>
        </p:nvPicPr>
        <p:blipFill>
          <a:blip r:embed="rId5" cstate="print">
            <a:lum bright="6000"/>
          </a:blip>
          <a:srcRect/>
          <a:stretch>
            <a:fillRect/>
          </a:stretch>
        </p:blipFill>
        <p:spPr bwMode="auto">
          <a:xfrm>
            <a:off x="6750050" y="2755900"/>
            <a:ext cx="2303463" cy="1584325"/>
          </a:xfrm>
          <a:prstGeom prst="rect">
            <a:avLst/>
          </a:prstGeom>
          <a:noFill/>
          <a:ln w="9525">
            <a:solidFill>
              <a:schemeClr val="tx1">
                <a:lumMod val="95000"/>
                <a:lumOff val="5000"/>
              </a:schemeClr>
            </a:solidFill>
            <a:miter lim="800000"/>
            <a:headEnd/>
            <a:tailEnd/>
          </a:ln>
        </p:spPr>
      </p:pic>
      <p:sp>
        <p:nvSpPr>
          <p:cNvPr id="89" name="Oval 88"/>
          <p:cNvSpPr/>
          <p:nvPr/>
        </p:nvSpPr>
        <p:spPr>
          <a:xfrm>
            <a:off x="3247281" y="2579439"/>
            <a:ext cx="358775" cy="3127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pic>
        <p:nvPicPr>
          <p:cNvPr id="11275" name="Picture 88"/>
          <p:cNvPicPr>
            <a:picLocks noChangeAspect="1" noChangeArrowheads="1"/>
          </p:cNvPicPr>
          <p:nvPr/>
        </p:nvPicPr>
        <p:blipFill>
          <a:blip r:embed="rId6" cstate="print"/>
          <a:srcRect/>
          <a:stretch>
            <a:fillRect/>
          </a:stretch>
        </p:blipFill>
        <p:spPr bwMode="auto">
          <a:xfrm>
            <a:off x="7885113" y="5876925"/>
            <a:ext cx="914400" cy="781050"/>
          </a:xfrm>
          <a:prstGeom prst="rect">
            <a:avLst/>
          </a:prstGeom>
          <a:noFill/>
          <a:ln w="9525">
            <a:noFill/>
            <a:miter lim="800000"/>
            <a:headEnd/>
            <a:tailEnd/>
          </a:ln>
        </p:spPr>
      </p:pic>
      <p:sp>
        <p:nvSpPr>
          <p:cNvPr id="16" name="Rectangle 2"/>
          <p:cNvSpPr txBox="1">
            <a:spLocks noChangeArrowheads="1"/>
          </p:cNvSpPr>
          <p:nvPr/>
        </p:nvSpPr>
        <p:spPr bwMode="auto">
          <a:xfrm>
            <a:off x="1350963" y="5459413"/>
            <a:ext cx="6443662" cy="1143000"/>
          </a:xfrm>
          <a:prstGeom prst="rect">
            <a:avLst/>
          </a:prstGeom>
          <a:ln>
            <a:miter lim="800000"/>
            <a:headEnd/>
            <a:tailEnd/>
          </a:ln>
        </p:spPr>
        <p:txBody>
          <a:bodyPr/>
          <a:lstStyle/>
          <a:p>
            <a:pPr algn="ctr">
              <a:defRPr/>
            </a:pPr>
            <a:r>
              <a:rPr lang="en-CA" b="1" kern="0" dirty="0">
                <a:solidFill>
                  <a:srgbClr val="FFC000"/>
                </a:solidFill>
                <a:latin typeface="+mn-lt"/>
                <a:ea typeface="+mj-ea"/>
                <a:cs typeface="+mj-cs"/>
              </a:rPr>
              <a:t>The proportion of openings containing good or moderate amounts of retention has dropped significantly.</a:t>
            </a:r>
          </a:p>
        </p:txBody>
      </p:sp>
      <p:sp>
        <p:nvSpPr>
          <p:cNvPr id="17" name="Text Box 2"/>
          <p:cNvSpPr txBox="1">
            <a:spLocks noChangeArrowheads="1"/>
          </p:cNvSpPr>
          <p:nvPr/>
        </p:nvSpPr>
        <p:spPr bwMode="auto">
          <a:xfrm>
            <a:off x="8763000" y="6400800"/>
            <a:ext cx="381000" cy="307777"/>
          </a:xfrm>
          <a:prstGeom prst="rect">
            <a:avLst/>
          </a:prstGeom>
          <a:noFill/>
          <a:ln w="9525">
            <a:noFill/>
            <a:miter lim="800000"/>
            <a:headEnd/>
            <a:tailEnd/>
          </a:ln>
        </p:spPr>
        <p:txBody>
          <a:bodyPr>
            <a:spAutoFit/>
          </a:bodyPr>
          <a:lstStyle/>
          <a:p>
            <a:pPr>
              <a:spcBef>
                <a:spcPct val="50000"/>
              </a:spcBef>
            </a:pPr>
            <a:r>
              <a:rPr lang="en-GB" sz="1400" dirty="0" smtClean="0">
                <a:latin typeface="Arial" charset="0"/>
              </a:rPr>
              <a:t>19</a:t>
            </a:r>
            <a:endParaRPr lang="en-GB" sz="1400" dirty="0">
              <a:latin typeface="Monotype Sorts" pitchFamily="2" charset="2"/>
            </a:endParaRPr>
          </a:p>
        </p:txBody>
      </p:sp>
      <p:sp>
        <p:nvSpPr>
          <p:cNvPr id="19" name="Rectangle 4"/>
          <p:cNvSpPr>
            <a:spLocks noChangeArrowheads="1"/>
          </p:cNvSpPr>
          <p:nvPr/>
        </p:nvSpPr>
        <p:spPr bwMode="auto">
          <a:xfrm>
            <a:off x="0" y="188640"/>
            <a:ext cx="9144000" cy="647700"/>
          </a:xfrm>
          <a:prstGeom prst="rect">
            <a:avLst/>
          </a:prstGeom>
          <a:noFill/>
          <a:ln w="9525">
            <a:noFill/>
            <a:miter lim="800000"/>
            <a:headEnd/>
            <a:tailEnd/>
          </a:ln>
          <a:effectLst/>
        </p:spPr>
        <p:txBody>
          <a:bodyPr/>
          <a:lstStyle/>
          <a:p>
            <a:pPr algn="ctr">
              <a:defRPr/>
            </a:pPr>
            <a:r>
              <a:rPr lang="en-CA" sz="3600" b="1" dirty="0" smtClean="0">
                <a:solidFill>
                  <a:srgbClr val="FFC000"/>
                </a:solidFill>
                <a:effectLst>
                  <a:outerShdw blurRad="38100" dist="38100" dir="2700000" algn="tl">
                    <a:srgbClr val="000000"/>
                  </a:outerShdw>
                </a:effectLst>
                <a:latin typeface="Times New Roman" pitchFamily="18" charset="0"/>
                <a:cs typeface="+mn-cs"/>
              </a:rPr>
              <a:t>Provincial Results Code </a:t>
            </a:r>
            <a:r>
              <a:rPr lang="en-CA" sz="3600" b="1" dirty="0" err="1" smtClean="0">
                <a:solidFill>
                  <a:srgbClr val="FFC000"/>
                </a:solidFill>
                <a:effectLst>
                  <a:outerShdw blurRad="38100" dist="38100" dir="2700000" algn="tl">
                    <a:srgbClr val="000000"/>
                  </a:outerShdw>
                </a:effectLst>
                <a:latin typeface="Times New Roman" pitchFamily="18" charset="0"/>
                <a:cs typeface="+mn-cs"/>
              </a:rPr>
              <a:t>vs</a:t>
            </a:r>
            <a:r>
              <a:rPr lang="en-CA" sz="3600" b="1" dirty="0" smtClean="0">
                <a:solidFill>
                  <a:srgbClr val="FFC000"/>
                </a:solidFill>
                <a:effectLst>
                  <a:outerShdw blurRad="38100" dist="38100" dir="2700000" algn="tl">
                    <a:srgbClr val="000000"/>
                  </a:outerShdw>
                </a:effectLst>
                <a:latin typeface="Times New Roman" pitchFamily="18" charset="0"/>
                <a:cs typeface="+mn-cs"/>
              </a:rPr>
              <a:t> FRPA</a:t>
            </a:r>
            <a:r>
              <a:rPr lang="en-CA" sz="3600" b="1" dirty="0">
                <a:solidFill>
                  <a:srgbClr val="FFC000"/>
                </a:solidFill>
                <a:effectLst>
                  <a:outerShdw blurRad="38100" dist="38100" dir="2700000" algn="tl">
                    <a:srgbClr val="000000"/>
                  </a:outerShdw>
                </a:effectLst>
                <a:latin typeface="Times New Roman" pitchFamily="18" charset="0"/>
                <a:cs typeface="+mn-cs"/>
              </a:rPr>
              <a:t/>
            </a:r>
            <a:br>
              <a:rPr lang="en-CA" sz="3600" b="1" dirty="0">
                <a:solidFill>
                  <a:srgbClr val="FFC000"/>
                </a:solidFill>
                <a:effectLst>
                  <a:outerShdw blurRad="38100" dist="38100" dir="2700000" algn="tl">
                    <a:srgbClr val="000000"/>
                  </a:outerShdw>
                </a:effectLst>
                <a:latin typeface="Times New Roman" pitchFamily="18" charset="0"/>
                <a:cs typeface="+mn-cs"/>
              </a:rPr>
            </a:br>
            <a:r>
              <a:rPr lang="en-CA" sz="3600" b="1" dirty="0">
                <a:solidFill>
                  <a:srgbClr val="FFC000"/>
                </a:solidFill>
                <a:effectLst>
                  <a:outerShdw blurRad="38100" dist="38100" dir="2700000" algn="tl">
                    <a:srgbClr val="000000"/>
                  </a:outerShdw>
                </a:effectLst>
                <a:latin typeface="Times New Roman" pitchFamily="18" charset="0"/>
                <a:cs typeface="+mn-cs"/>
              </a:rPr>
              <a:t/>
            </a:r>
            <a:br>
              <a:rPr lang="en-CA" sz="3600" b="1" dirty="0">
                <a:solidFill>
                  <a:srgbClr val="FFC000"/>
                </a:solidFill>
                <a:effectLst>
                  <a:outerShdw blurRad="38100" dist="38100" dir="2700000" algn="tl">
                    <a:srgbClr val="000000"/>
                  </a:outerShdw>
                </a:effectLst>
                <a:latin typeface="Times New Roman" pitchFamily="18" charset="0"/>
                <a:cs typeface="+mn-cs"/>
              </a:rPr>
            </a:br>
            <a:endParaRPr lang="en-CA" sz="3600" b="1" dirty="0">
              <a:solidFill>
                <a:srgbClr val="FFC000"/>
              </a:solidFill>
              <a:effectLst>
                <a:outerShdw blurRad="38100" dist="38100" dir="2700000" algn="tl">
                  <a:srgbClr val="000000"/>
                </a:outerShdw>
              </a:effectLst>
              <a:latin typeface="Times New Roman" pitchFamily="18" charset="0"/>
              <a:cs typeface="+mn-cs"/>
            </a:endParaRPr>
          </a:p>
        </p:txBody>
      </p:sp>
      <p:sp>
        <p:nvSpPr>
          <p:cNvPr id="20" name="Line 77"/>
          <p:cNvSpPr>
            <a:spLocks noChangeShapeType="1"/>
          </p:cNvSpPr>
          <p:nvPr/>
        </p:nvSpPr>
        <p:spPr bwMode="auto">
          <a:xfrm>
            <a:off x="228600" y="980728"/>
            <a:ext cx="8686800" cy="0"/>
          </a:xfrm>
          <a:prstGeom prst="line">
            <a:avLst/>
          </a:prstGeom>
          <a:noFill/>
          <a:ln w="25400">
            <a:solidFill>
              <a:srgbClr val="FFC000"/>
            </a:solidFill>
            <a:round/>
            <a:headEnd/>
            <a:tailEnd/>
          </a:ln>
        </p:spPr>
        <p:txBody>
          <a:bodyPr/>
          <a:lstStyle/>
          <a:p>
            <a:endParaRPr lang="en-CA"/>
          </a:p>
        </p:txBody>
      </p:sp>
      <p:graphicFrame>
        <p:nvGraphicFramePr>
          <p:cNvPr id="21" name="Chart 20"/>
          <p:cNvGraphicFramePr/>
          <p:nvPr/>
        </p:nvGraphicFramePr>
        <p:xfrm>
          <a:off x="2627784" y="3789040"/>
          <a:ext cx="3024336" cy="1659632"/>
        </p:xfrm>
        <a:graphic>
          <a:graphicData uri="http://schemas.openxmlformats.org/drawingml/2006/chart">
            <c:chart xmlns:c="http://schemas.openxmlformats.org/drawingml/2006/chart" xmlns:r="http://schemas.openxmlformats.org/officeDocument/2006/relationships" r:id="rId7"/>
          </a:graphicData>
        </a:graphic>
      </p:graphicFrame>
      <p:sp>
        <p:nvSpPr>
          <p:cNvPr id="22" name="Oval 21"/>
          <p:cNvSpPr/>
          <p:nvPr/>
        </p:nvSpPr>
        <p:spPr>
          <a:xfrm>
            <a:off x="3381772" y="4744194"/>
            <a:ext cx="358775" cy="3127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Tree>
  </p:cSld>
  <p:clrMapOvr>
    <a:masterClrMapping/>
  </p:clrMapOvr>
  <p:transition spd="med">
    <p:circl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4" name="Object 98"/>
          <p:cNvGraphicFramePr>
            <a:graphicFrameLocks noGrp="1" noChangeAspect="1"/>
          </p:cNvGraphicFramePr>
          <p:nvPr>
            <p:ph/>
          </p:nvPr>
        </p:nvGraphicFramePr>
        <p:xfrm>
          <a:off x="2915816" y="1916832"/>
          <a:ext cx="3202260" cy="1469340"/>
        </p:xfrm>
        <a:graphic>
          <a:graphicData uri="http://schemas.openxmlformats.org/presentationml/2006/ole">
            <p:oleObj spid="_x0000_s3074" name="Worksheet" r:id="rId3" imgW="6619824" imgH="2933645" progId="Excel.Sheet.8">
              <p:embed/>
            </p:oleObj>
          </a:graphicData>
        </a:graphic>
      </p:graphicFrame>
      <p:sp>
        <p:nvSpPr>
          <p:cNvPr id="3075" name="Rectangle 4"/>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CA"/>
          </a:p>
        </p:txBody>
      </p:sp>
      <p:sp>
        <p:nvSpPr>
          <p:cNvPr id="58373" name="Rectangle 5"/>
          <p:cNvSpPr>
            <a:spLocks noChangeArrowheads="1"/>
          </p:cNvSpPr>
          <p:nvPr/>
        </p:nvSpPr>
        <p:spPr bwMode="auto">
          <a:xfrm>
            <a:off x="683568" y="1011972"/>
            <a:ext cx="7704856" cy="707886"/>
          </a:xfrm>
          <a:prstGeom prst="rect">
            <a:avLst/>
          </a:prstGeom>
          <a:noFill/>
          <a:ln w="9525">
            <a:noFill/>
            <a:miter lim="800000"/>
            <a:headEnd/>
            <a:tailEnd/>
          </a:ln>
          <a:effectLst/>
        </p:spPr>
        <p:txBody>
          <a:bodyPr wrap="square" anchor="ctr">
            <a:spAutoFit/>
          </a:bodyPr>
          <a:lstStyle/>
          <a:p>
            <a:pPr eaLnBrk="0" hangingPunct="0">
              <a:defRPr/>
            </a:pPr>
            <a:r>
              <a:rPr lang="en-CA" sz="2000" b="1" i="1" dirty="0" smtClean="0">
                <a:latin typeface="+mn-lt"/>
                <a:ea typeface="Times New Roman" pitchFamily="18" charset="0"/>
                <a:cs typeface="+mn-cs"/>
              </a:rPr>
              <a:t>5. How </a:t>
            </a:r>
            <a:r>
              <a:rPr lang="en-CA" sz="2000" b="1" i="1" dirty="0">
                <a:latin typeface="+mn-lt"/>
                <a:ea typeface="Times New Roman" pitchFamily="18" charset="0"/>
                <a:cs typeface="+mn-cs"/>
              </a:rPr>
              <a:t>effective are the various </a:t>
            </a:r>
            <a:r>
              <a:rPr lang="en-CA" sz="2000" b="1" i="1" dirty="0" err="1">
                <a:latin typeface="+mn-lt"/>
                <a:ea typeface="Times New Roman" pitchFamily="18" charset="0"/>
                <a:cs typeface="+mn-cs"/>
              </a:rPr>
              <a:t>silvicultural</a:t>
            </a:r>
            <a:r>
              <a:rPr lang="en-CA" sz="2000" b="1" i="1" dirty="0">
                <a:latin typeface="+mn-lt"/>
                <a:ea typeface="Times New Roman" pitchFamily="18" charset="0"/>
                <a:cs typeface="+mn-cs"/>
              </a:rPr>
              <a:t> </a:t>
            </a:r>
            <a:r>
              <a:rPr lang="en-CA" sz="2000" b="1" i="1" dirty="0" smtClean="0">
                <a:latin typeface="+mn-lt"/>
                <a:ea typeface="Times New Roman" pitchFamily="18" charset="0"/>
                <a:cs typeface="+mn-cs"/>
              </a:rPr>
              <a:t>systems at </a:t>
            </a:r>
            <a:r>
              <a:rPr lang="en-CA" sz="2000" b="1" i="1" dirty="0">
                <a:latin typeface="+mn-lt"/>
                <a:ea typeface="Times New Roman" pitchFamily="18" charset="0"/>
                <a:cs typeface="+mn-cs"/>
              </a:rPr>
              <a:t>achieving VQOs?</a:t>
            </a:r>
            <a:endParaRPr lang="en-CA" sz="2000" b="1" dirty="0">
              <a:latin typeface="+mn-lt"/>
              <a:cs typeface="+mn-cs"/>
            </a:endParaRPr>
          </a:p>
        </p:txBody>
      </p:sp>
      <p:sp>
        <p:nvSpPr>
          <p:cNvPr id="58374" name="Rectangle 6"/>
          <p:cNvSpPr>
            <a:spLocks noChangeArrowheads="1"/>
          </p:cNvSpPr>
          <p:nvPr/>
        </p:nvSpPr>
        <p:spPr bwMode="auto">
          <a:xfrm>
            <a:off x="1043608" y="5329783"/>
            <a:ext cx="7056784" cy="923330"/>
          </a:xfrm>
          <a:prstGeom prst="rect">
            <a:avLst/>
          </a:prstGeom>
          <a:noFill/>
          <a:ln w="9525">
            <a:noFill/>
            <a:miter lim="800000"/>
            <a:headEnd/>
            <a:tailEnd/>
          </a:ln>
          <a:effectLst/>
        </p:spPr>
        <p:txBody>
          <a:bodyPr wrap="square" anchor="ctr">
            <a:spAutoFit/>
          </a:bodyPr>
          <a:lstStyle/>
          <a:p>
            <a:pPr eaLnBrk="0" hangingPunct="0">
              <a:defRPr/>
            </a:pPr>
            <a:r>
              <a:rPr lang="en-CA" sz="1800" dirty="0">
                <a:latin typeface="+mn-lt"/>
                <a:ea typeface="Times New Roman" pitchFamily="18" charset="0"/>
                <a:cs typeface="+mn-cs"/>
              </a:rPr>
              <a:t>VQOs were </a:t>
            </a:r>
            <a:r>
              <a:rPr lang="en-CA" sz="1800" dirty="0" smtClean="0">
                <a:latin typeface="+mn-lt"/>
                <a:ea typeface="Times New Roman" pitchFamily="18" charset="0"/>
                <a:cs typeface="+mn-cs"/>
              </a:rPr>
              <a:t>more likely to be achieved using clear cuts under Code.</a:t>
            </a:r>
          </a:p>
          <a:p>
            <a:pPr eaLnBrk="0" hangingPunct="0">
              <a:defRPr/>
            </a:pPr>
            <a:r>
              <a:rPr lang="en-CA" sz="1800" dirty="0" smtClean="0">
                <a:latin typeface="+mn-lt"/>
                <a:ea typeface="Times New Roman" pitchFamily="18" charset="0"/>
                <a:cs typeface="+mn-cs"/>
              </a:rPr>
              <a:t>VQOs are more likely to be achieved using partial cuts under FRPA.</a:t>
            </a:r>
            <a:endParaRPr lang="en-CA" sz="1800" dirty="0">
              <a:latin typeface="+mn-lt"/>
              <a:ea typeface="Times New Roman" pitchFamily="18" charset="0"/>
              <a:cs typeface="+mn-cs"/>
            </a:endParaRPr>
          </a:p>
          <a:p>
            <a:pPr eaLnBrk="0" hangingPunct="0">
              <a:defRPr/>
            </a:pPr>
            <a:endParaRPr lang="en-CA" sz="1800" dirty="0">
              <a:latin typeface="+mn-lt"/>
              <a:cs typeface="+mn-cs"/>
            </a:endParaRPr>
          </a:p>
        </p:txBody>
      </p:sp>
      <p:pic>
        <p:nvPicPr>
          <p:cNvPr id="3080" name="Picture 88"/>
          <p:cNvPicPr>
            <a:picLocks noChangeAspect="1" noChangeArrowheads="1"/>
          </p:cNvPicPr>
          <p:nvPr/>
        </p:nvPicPr>
        <p:blipFill>
          <a:blip r:embed="rId4" cstate="print"/>
          <a:srcRect/>
          <a:stretch>
            <a:fillRect/>
          </a:stretch>
        </p:blipFill>
        <p:spPr bwMode="auto">
          <a:xfrm>
            <a:off x="7885113" y="5876925"/>
            <a:ext cx="914400" cy="781050"/>
          </a:xfrm>
          <a:prstGeom prst="rect">
            <a:avLst/>
          </a:prstGeom>
          <a:noFill/>
          <a:ln w="9525">
            <a:noFill/>
            <a:miter lim="800000"/>
            <a:headEnd/>
            <a:tailEnd/>
          </a:ln>
        </p:spPr>
      </p:pic>
      <p:sp>
        <p:nvSpPr>
          <p:cNvPr id="13" name="Oval 12"/>
          <p:cNvSpPr/>
          <p:nvPr/>
        </p:nvSpPr>
        <p:spPr>
          <a:xfrm>
            <a:off x="4624388" y="2045667"/>
            <a:ext cx="358775" cy="3127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16" name="Oval 15"/>
          <p:cNvSpPr/>
          <p:nvPr/>
        </p:nvSpPr>
        <p:spPr>
          <a:xfrm>
            <a:off x="7021537" y="3662933"/>
            <a:ext cx="358775" cy="3127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pic>
        <p:nvPicPr>
          <p:cNvPr id="17" name="Picture 85" descr="G:\!Workgrp\Silv Practices\Jacques\PARTCUT\Daytin Creek.tif"/>
          <p:cNvPicPr>
            <a:picLocks noChangeAspect="1" noChangeArrowheads="1"/>
          </p:cNvPicPr>
          <p:nvPr/>
        </p:nvPicPr>
        <p:blipFill>
          <a:blip r:embed="rId5" cstate="print"/>
          <a:srcRect l="11040" t="25830" r="13698"/>
          <a:stretch>
            <a:fillRect/>
          </a:stretch>
        </p:blipFill>
        <p:spPr bwMode="auto">
          <a:xfrm>
            <a:off x="179512" y="2330971"/>
            <a:ext cx="2627911" cy="1728192"/>
          </a:xfrm>
          <a:prstGeom prst="rect">
            <a:avLst/>
          </a:prstGeom>
          <a:noFill/>
          <a:ln w="12700">
            <a:solidFill>
              <a:schemeClr val="tx1"/>
            </a:solidFill>
            <a:miter lim="800000"/>
            <a:headEnd/>
            <a:tailEnd/>
          </a:ln>
        </p:spPr>
      </p:pic>
      <p:pic>
        <p:nvPicPr>
          <p:cNvPr id="18" name="Picture 84"/>
          <p:cNvPicPr>
            <a:picLocks noChangeAspect="1" noChangeArrowheads="1"/>
          </p:cNvPicPr>
          <p:nvPr/>
        </p:nvPicPr>
        <p:blipFill>
          <a:blip r:embed="rId6" cstate="print">
            <a:lum bright="10000" contrast="10000"/>
          </a:blip>
          <a:srcRect/>
          <a:stretch>
            <a:fillRect/>
          </a:stretch>
        </p:blipFill>
        <p:spPr bwMode="auto">
          <a:xfrm>
            <a:off x="6213326" y="2297063"/>
            <a:ext cx="2552158" cy="1737742"/>
          </a:xfrm>
          <a:prstGeom prst="rect">
            <a:avLst/>
          </a:prstGeom>
          <a:noFill/>
          <a:ln w="12700">
            <a:solidFill>
              <a:schemeClr val="tx1"/>
            </a:solidFill>
            <a:miter lim="800000"/>
            <a:headEnd/>
            <a:tailEnd/>
          </a:ln>
        </p:spPr>
      </p:pic>
      <p:sp>
        <p:nvSpPr>
          <p:cNvPr id="20" name="Rectangle 2"/>
          <p:cNvSpPr txBox="1">
            <a:spLocks noChangeArrowheads="1"/>
          </p:cNvSpPr>
          <p:nvPr/>
        </p:nvSpPr>
        <p:spPr bwMode="auto">
          <a:xfrm>
            <a:off x="2934866" y="1555825"/>
            <a:ext cx="3096344" cy="361007"/>
          </a:xfrm>
          <a:prstGeom prst="rect">
            <a:avLst/>
          </a:prstGeom>
          <a:ln>
            <a:miter lim="800000"/>
            <a:headEnd/>
            <a:tailEnd/>
          </a:ln>
        </p:spPr>
        <p:txBody>
          <a:bodyPr/>
          <a:lstStyle/>
          <a:p>
            <a:pPr algn="ctr">
              <a:defRPr/>
            </a:pPr>
            <a:r>
              <a:rPr lang="en-CA" b="1" kern="0" dirty="0">
                <a:latin typeface="+mn-lt"/>
                <a:ea typeface="+mj-ea"/>
                <a:cs typeface="+mj-cs"/>
              </a:rPr>
              <a:t>Code Results</a:t>
            </a:r>
          </a:p>
        </p:txBody>
      </p:sp>
      <p:sp>
        <p:nvSpPr>
          <p:cNvPr id="21" name="Rectangle 2"/>
          <p:cNvSpPr txBox="1">
            <a:spLocks noChangeArrowheads="1"/>
          </p:cNvSpPr>
          <p:nvPr/>
        </p:nvSpPr>
        <p:spPr bwMode="auto">
          <a:xfrm>
            <a:off x="2915816" y="5084217"/>
            <a:ext cx="3168352" cy="361007"/>
          </a:xfrm>
          <a:prstGeom prst="rect">
            <a:avLst/>
          </a:prstGeom>
          <a:ln>
            <a:miter lim="800000"/>
            <a:headEnd/>
            <a:tailEnd/>
          </a:ln>
        </p:spPr>
        <p:txBody>
          <a:bodyPr/>
          <a:lstStyle/>
          <a:p>
            <a:pPr algn="ctr">
              <a:defRPr/>
            </a:pPr>
            <a:r>
              <a:rPr lang="en-CA" b="1" kern="0" dirty="0" smtClean="0">
                <a:latin typeface="+mn-lt"/>
                <a:ea typeface="+mj-ea"/>
                <a:cs typeface="+mj-cs"/>
              </a:rPr>
              <a:t>FRPA </a:t>
            </a:r>
            <a:r>
              <a:rPr lang="en-CA" b="1" kern="0" dirty="0">
                <a:latin typeface="+mn-lt"/>
                <a:ea typeface="+mj-ea"/>
                <a:cs typeface="+mj-cs"/>
              </a:rPr>
              <a:t>Results</a:t>
            </a:r>
          </a:p>
        </p:txBody>
      </p:sp>
      <p:sp>
        <p:nvSpPr>
          <p:cNvPr id="22" name="Text Box 2"/>
          <p:cNvSpPr txBox="1">
            <a:spLocks noChangeArrowheads="1"/>
          </p:cNvSpPr>
          <p:nvPr/>
        </p:nvSpPr>
        <p:spPr bwMode="auto">
          <a:xfrm>
            <a:off x="8763000" y="6400800"/>
            <a:ext cx="381000" cy="307777"/>
          </a:xfrm>
          <a:prstGeom prst="rect">
            <a:avLst/>
          </a:prstGeom>
          <a:noFill/>
          <a:ln w="9525">
            <a:noFill/>
            <a:miter lim="800000"/>
            <a:headEnd/>
            <a:tailEnd/>
          </a:ln>
        </p:spPr>
        <p:txBody>
          <a:bodyPr>
            <a:spAutoFit/>
          </a:bodyPr>
          <a:lstStyle/>
          <a:p>
            <a:pPr>
              <a:spcBef>
                <a:spcPct val="50000"/>
              </a:spcBef>
            </a:pPr>
            <a:r>
              <a:rPr lang="en-GB" sz="1400" dirty="0" smtClean="0">
                <a:latin typeface="Arial" charset="0"/>
              </a:rPr>
              <a:t>20</a:t>
            </a:r>
            <a:endParaRPr lang="en-GB" sz="1400" dirty="0">
              <a:latin typeface="Monotype Sorts" pitchFamily="2" charset="2"/>
            </a:endParaRPr>
          </a:p>
        </p:txBody>
      </p:sp>
      <p:sp>
        <p:nvSpPr>
          <p:cNvPr id="24" name="Rectangle 4"/>
          <p:cNvSpPr>
            <a:spLocks noChangeArrowheads="1"/>
          </p:cNvSpPr>
          <p:nvPr/>
        </p:nvSpPr>
        <p:spPr bwMode="auto">
          <a:xfrm>
            <a:off x="0" y="188640"/>
            <a:ext cx="9144000" cy="647700"/>
          </a:xfrm>
          <a:prstGeom prst="rect">
            <a:avLst/>
          </a:prstGeom>
          <a:noFill/>
          <a:ln w="9525">
            <a:noFill/>
            <a:miter lim="800000"/>
            <a:headEnd/>
            <a:tailEnd/>
          </a:ln>
          <a:effectLst/>
        </p:spPr>
        <p:txBody>
          <a:bodyPr/>
          <a:lstStyle/>
          <a:p>
            <a:pPr algn="ctr">
              <a:defRPr/>
            </a:pPr>
            <a:r>
              <a:rPr lang="en-CA" sz="3600" b="1" dirty="0" smtClean="0">
                <a:solidFill>
                  <a:srgbClr val="FFC000"/>
                </a:solidFill>
                <a:effectLst>
                  <a:outerShdw blurRad="38100" dist="38100" dir="2700000" algn="tl">
                    <a:srgbClr val="000000"/>
                  </a:outerShdw>
                </a:effectLst>
                <a:latin typeface="Times New Roman" pitchFamily="18" charset="0"/>
                <a:cs typeface="+mn-cs"/>
              </a:rPr>
              <a:t>Provincial Results Code </a:t>
            </a:r>
            <a:r>
              <a:rPr lang="en-CA" sz="3600" b="1" dirty="0" err="1" smtClean="0">
                <a:solidFill>
                  <a:srgbClr val="FFC000"/>
                </a:solidFill>
                <a:effectLst>
                  <a:outerShdw blurRad="38100" dist="38100" dir="2700000" algn="tl">
                    <a:srgbClr val="000000"/>
                  </a:outerShdw>
                </a:effectLst>
                <a:latin typeface="Times New Roman" pitchFamily="18" charset="0"/>
                <a:cs typeface="+mn-cs"/>
              </a:rPr>
              <a:t>vs</a:t>
            </a:r>
            <a:r>
              <a:rPr lang="en-CA" sz="3600" b="1" dirty="0" smtClean="0">
                <a:solidFill>
                  <a:srgbClr val="FFC000"/>
                </a:solidFill>
                <a:effectLst>
                  <a:outerShdw blurRad="38100" dist="38100" dir="2700000" algn="tl">
                    <a:srgbClr val="000000"/>
                  </a:outerShdw>
                </a:effectLst>
                <a:latin typeface="Times New Roman" pitchFamily="18" charset="0"/>
                <a:cs typeface="+mn-cs"/>
              </a:rPr>
              <a:t> FRPA</a:t>
            </a:r>
            <a:r>
              <a:rPr lang="en-CA" sz="3600" b="1" dirty="0">
                <a:solidFill>
                  <a:srgbClr val="FFC000"/>
                </a:solidFill>
                <a:effectLst>
                  <a:outerShdw blurRad="38100" dist="38100" dir="2700000" algn="tl">
                    <a:srgbClr val="000000"/>
                  </a:outerShdw>
                </a:effectLst>
                <a:latin typeface="Times New Roman" pitchFamily="18" charset="0"/>
                <a:cs typeface="+mn-cs"/>
              </a:rPr>
              <a:t/>
            </a:r>
            <a:br>
              <a:rPr lang="en-CA" sz="3600" b="1" dirty="0">
                <a:solidFill>
                  <a:srgbClr val="FFC000"/>
                </a:solidFill>
                <a:effectLst>
                  <a:outerShdw blurRad="38100" dist="38100" dir="2700000" algn="tl">
                    <a:srgbClr val="000000"/>
                  </a:outerShdw>
                </a:effectLst>
                <a:latin typeface="Times New Roman" pitchFamily="18" charset="0"/>
                <a:cs typeface="+mn-cs"/>
              </a:rPr>
            </a:br>
            <a:r>
              <a:rPr lang="en-CA" sz="3600" b="1" dirty="0">
                <a:solidFill>
                  <a:srgbClr val="FFC000"/>
                </a:solidFill>
                <a:effectLst>
                  <a:outerShdw blurRad="38100" dist="38100" dir="2700000" algn="tl">
                    <a:srgbClr val="000000"/>
                  </a:outerShdw>
                </a:effectLst>
                <a:latin typeface="Times New Roman" pitchFamily="18" charset="0"/>
                <a:cs typeface="+mn-cs"/>
              </a:rPr>
              <a:t/>
            </a:r>
            <a:br>
              <a:rPr lang="en-CA" sz="3600" b="1" dirty="0">
                <a:solidFill>
                  <a:srgbClr val="FFC000"/>
                </a:solidFill>
                <a:effectLst>
                  <a:outerShdw blurRad="38100" dist="38100" dir="2700000" algn="tl">
                    <a:srgbClr val="000000"/>
                  </a:outerShdw>
                </a:effectLst>
                <a:latin typeface="Times New Roman" pitchFamily="18" charset="0"/>
                <a:cs typeface="+mn-cs"/>
              </a:rPr>
            </a:br>
            <a:endParaRPr lang="en-CA" sz="3600" b="1" dirty="0">
              <a:solidFill>
                <a:srgbClr val="FFC000"/>
              </a:solidFill>
              <a:effectLst>
                <a:outerShdw blurRad="38100" dist="38100" dir="2700000" algn="tl">
                  <a:srgbClr val="000000"/>
                </a:outerShdw>
              </a:effectLst>
              <a:latin typeface="Times New Roman" pitchFamily="18" charset="0"/>
              <a:cs typeface="+mn-cs"/>
            </a:endParaRPr>
          </a:p>
        </p:txBody>
      </p:sp>
      <p:sp>
        <p:nvSpPr>
          <p:cNvPr id="25" name="Line 77"/>
          <p:cNvSpPr>
            <a:spLocks noChangeShapeType="1"/>
          </p:cNvSpPr>
          <p:nvPr/>
        </p:nvSpPr>
        <p:spPr bwMode="auto">
          <a:xfrm>
            <a:off x="228600" y="980728"/>
            <a:ext cx="8686800" cy="0"/>
          </a:xfrm>
          <a:prstGeom prst="line">
            <a:avLst/>
          </a:prstGeom>
          <a:noFill/>
          <a:ln w="25400">
            <a:solidFill>
              <a:srgbClr val="FFC000"/>
            </a:solidFill>
            <a:round/>
            <a:headEnd/>
            <a:tailEnd/>
          </a:ln>
        </p:spPr>
        <p:txBody>
          <a:bodyPr/>
          <a:lstStyle/>
          <a:p>
            <a:endParaRPr lang="en-CA"/>
          </a:p>
        </p:txBody>
      </p:sp>
      <p:graphicFrame>
        <p:nvGraphicFramePr>
          <p:cNvPr id="26" name="Chart 25"/>
          <p:cNvGraphicFramePr/>
          <p:nvPr/>
        </p:nvGraphicFramePr>
        <p:xfrm>
          <a:off x="2915816" y="3429000"/>
          <a:ext cx="3150096" cy="1659632"/>
        </p:xfrm>
        <a:graphic>
          <a:graphicData uri="http://schemas.openxmlformats.org/drawingml/2006/chart">
            <c:chart xmlns:c="http://schemas.openxmlformats.org/drawingml/2006/chart" xmlns:r="http://schemas.openxmlformats.org/officeDocument/2006/relationships" r:id="rId7"/>
          </a:graphicData>
        </a:graphic>
      </p:graphicFrame>
      <p:sp>
        <p:nvSpPr>
          <p:cNvPr id="27" name="Oval 26"/>
          <p:cNvSpPr/>
          <p:nvPr/>
        </p:nvSpPr>
        <p:spPr>
          <a:xfrm>
            <a:off x="3491880" y="3764657"/>
            <a:ext cx="358775" cy="3127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Tree>
  </p:cSld>
  <p:clrMapOvr>
    <a:masterClrMapping/>
  </p:clrMapOvr>
  <p:transition spd="med">
    <p:circl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Grp="1" noChangeArrowheads="1"/>
          </p:cNvSpPr>
          <p:nvPr>
            <p:ph type="body" idx="1"/>
          </p:nvPr>
        </p:nvSpPr>
        <p:spPr bwMode="auto">
          <a:xfrm>
            <a:off x="1116013" y="1340768"/>
            <a:ext cx="6911975" cy="403225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CA" sz="1800" b="1" dirty="0" smtClean="0"/>
              <a:t>A preliminary analysis of  FRPA openings (N=221) shows very little improvement in the management of visual quality under FRPA </a:t>
            </a:r>
            <a:r>
              <a:rPr lang="en-CA" sz="1800" b="1" dirty="0" err="1" smtClean="0"/>
              <a:t>vs</a:t>
            </a:r>
            <a:r>
              <a:rPr lang="en-CA" sz="1800" b="1" dirty="0" smtClean="0"/>
              <a:t> the Code. </a:t>
            </a:r>
          </a:p>
          <a:p>
            <a:pPr eaLnBrk="1" hangingPunct="1"/>
            <a:endParaRPr lang="en-CA" sz="800" b="1" dirty="0" smtClean="0"/>
          </a:p>
          <a:p>
            <a:r>
              <a:rPr lang="en-CA" sz="1800" b="1" dirty="0" smtClean="0"/>
              <a:t>Retention VQOs are being achieved at a slightly higher rate 43% under FRPA as opposed to 33% under Code. </a:t>
            </a:r>
          </a:p>
          <a:p>
            <a:endParaRPr lang="en-CA" sz="800" b="1" dirty="0" smtClean="0"/>
          </a:p>
          <a:p>
            <a:r>
              <a:rPr lang="en-CA" sz="1800" b="1" dirty="0" smtClean="0"/>
              <a:t>No appreciable improvement in PR achievement. (was 63% now 64%)</a:t>
            </a:r>
          </a:p>
          <a:p>
            <a:pPr eaLnBrk="1" hangingPunct="1">
              <a:buFontTx/>
              <a:buNone/>
            </a:pPr>
            <a:endParaRPr lang="en-CA" sz="800" b="1" dirty="0" smtClean="0"/>
          </a:p>
          <a:p>
            <a:pPr eaLnBrk="1" hangingPunct="1"/>
            <a:r>
              <a:rPr lang="en-CA" sz="1800" b="1" dirty="0" smtClean="0"/>
              <a:t>Visual design has not improved and remains an area in need of improvement.</a:t>
            </a:r>
          </a:p>
          <a:p>
            <a:pPr eaLnBrk="1" hangingPunct="1"/>
            <a:endParaRPr lang="en-CA" sz="800" b="1" dirty="0" smtClean="0"/>
          </a:p>
          <a:p>
            <a:pPr eaLnBrk="1" hangingPunct="1"/>
            <a:r>
              <a:rPr lang="en-CA" sz="1800" b="1" dirty="0" smtClean="0"/>
              <a:t>The proportion of openings containing good and moderate amounts of in block </a:t>
            </a:r>
            <a:r>
              <a:rPr lang="en-CA" sz="1800" b="1" dirty="0" smtClean="0"/>
              <a:t>tree retention </a:t>
            </a:r>
            <a:r>
              <a:rPr lang="en-CA" sz="1800" b="1" dirty="0" smtClean="0"/>
              <a:t>has dropped significantly. </a:t>
            </a:r>
          </a:p>
        </p:txBody>
      </p:sp>
      <p:sp>
        <p:nvSpPr>
          <p:cNvPr id="401412" name="Rectangle 4"/>
          <p:cNvSpPr>
            <a:spLocks noGrp="1" noChangeArrowheads="1"/>
          </p:cNvSpPr>
          <p:nvPr>
            <p:ph type="title"/>
          </p:nvPr>
        </p:nvSpPr>
        <p:spPr bwMode="auto">
          <a:xfrm>
            <a:off x="457200" y="333375"/>
            <a:ext cx="8229600" cy="922338"/>
          </a:xfrm>
          <a:ln>
            <a:miter lim="800000"/>
            <a:headEnd/>
            <a:tailEnd/>
          </a:ln>
        </p:spPr>
        <p:txBody>
          <a:bodyPr vert="horz" wrap="square" lIns="91440" tIns="45720" rIns="91440" bIns="45720" numCol="1" anchor="t" anchorCtr="0" compatLnSpc="1">
            <a:prstTxWarp prst="textNoShape">
              <a:avLst/>
            </a:prstTxWarp>
            <a:normAutofit/>
          </a:bodyPr>
          <a:lstStyle/>
          <a:p>
            <a:pPr eaLnBrk="1" hangingPunct="1">
              <a:defRPr/>
            </a:pPr>
            <a:r>
              <a:rPr lang="en-CA" sz="3600" b="1" dirty="0" smtClean="0">
                <a:solidFill>
                  <a:srgbClr val="FFC000"/>
                </a:solidFill>
                <a:latin typeface="Times New Roman" pitchFamily="18" charset="0"/>
                <a:cs typeface="Times New Roman" pitchFamily="18" charset="0"/>
              </a:rPr>
              <a:t>Preliminary Observations</a:t>
            </a:r>
          </a:p>
        </p:txBody>
      </p:sp>
      <p:sp>
        <p:nvSpPr>
          <p:cNvPr id="12292" name="Line 79"/>
          <p:cNvSpPr>
            <a:spLocks noChangeShapeType="1"/>
          </p:cNvSpPr>
          <p:nvPr/>
        </p:nvSpPr>
        <p:spPr bwMode="auto">
          <a:xfrm>
            <a:off x="395288" y="1125538"/>
            <a:ext cx="8424862" cy="0"/>
          </a:xfrm>
          <a:prstGeom prst="line">
            <a:avLst/>
          </a:prstGeom>
          <a:noFill/>
          <a:ln w="25400">
            <a:solidFill>
              <a:srgbClr val="FFC000"/>
            </a:solidFill>
            <a:round/>
            <a:headEnd/>
            <a:tailEnd/>
          </a:ln>
        </p:spPr>
        <p:txBody>
          <a:bodyPr/>
          <a:lstStyle/>
          <a:p>
            <a:endParaRPr lang="en-CA"/>
          </a:p>
        </p:txBody>
      </p:sp>
      <p:pic>
        <p:nvPicPr>
          <p:cNvPr id="12293" name="Picture 88"/>
          <p:cNvPicPr>
            <a:picLocks noChangeAspect="1" noChangeArrowheads="1"/>
          </p:cNvPicPr>
          <p:nvPr/>
        </p:nvPicPr>
        <p:blipFill>
          <a:blip r:embed="rId3" cstate="print"/>
          <a:srcRect/>
          <a:stretch>
            <a:fillRect/>
          </a:stretch>
        </p:blipFill>
        <p:spPr bwMode="auto">
          <a:xfrm>
            <a:off x="7885113" y="5876925"/>
            <a:ext cx="914400" cy="781050"/>
          </a:xfrm>
          <a:prstGeom prst="rect">
            <a:avLst/>
          </a:prstGeom>
          <a:noFill/>
          <a:ln w="9525">
            <a:noFill/>
            <a:miter lim="800000"/>
            <a:headEnd/>
            <a:tailEnd/>
          </a:ln>
        </p:spPr>
      </p:pic>
      <p:sp>
        <p:nvSpPr>
          <p:cNvPr id="7" name="Text Box 2"/>
          <p:cNvSpPr txBox="1">
            <a:spLocks noChangeArrowheads="1"/>
          </p:cNvSpPr>
          <p:nvPr/>
        </p:nvSpPr>
        <p:spPr bwMode="auto">
          <a:xfrm>
            <a:off x="8763000" y="6400800"/>
            <a:ext cx="381000" cy="307777"/>
          </a:xfrm>
          <a:prstGeom prst="rect">
            <a:avLst/>
          </a:prstGeom>
          <a:noFill/>
          <a:ln w="9525">
            <a:noFill/>
            <a:miter lim="800000"/>
            <a:headEnd/>
            <a:tailEnd/>
          </a:ln>
        </p:spPr>
        <p:txBody>
          <a:bodyPr>
            <a:spAutoFit/>
          </a:bodyPr>
          <a:lstStyle/>
          <a:p>
            <a:pPr>
              <a:spcBef>
                <a:spcPct val="50000"/>
              </a:spcBef>
            </a:pPr>
            <a:r>
              <a:rPr lang="en-GB" sz="1400" dirty="0" smtClean="0">
                <a:latin typeface="Arial" charset="0"/>
              </a:rPr>
              <a:t>21</a:t>
            </a:r>
            <a:endParaRPr lang="en-GB" sz="1400" dirty="0">
              <a:latin typeface="Monotype Sorts" pitchFamily="2" charset="2"/>
            </a:endParaRPr>
          </a:p>
        </p:txBody>
      </p:sp>
    </p:spTree>
  </p:cSld>
  <p:clrMapOvr>
    <a:masterClrMapping/>
  </p:clrMapOvr>
  <p:transition spd="med">
    <p:circl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43608" y="1340768"/>
            <a:ext cx="7632848" cy="4525963"/>
          </a:xfrm>
        </p:spPr>
        <p:txBody>
          <a:bodyPr/>
          <a:lstStyle/>
          <a:p>
            <a:r>
              <a:rPr lang="en-CA" sz="1800" b="1" dirty="0" smtClean="0"/>
              <a:t>Enter FREP samples collected in 2012 and report out provincially and regionally in spring of 2013.</a:t>
            </a:r>
          </a:p>
          <a:p>
            <a:endParaRPr lang="en-CA" sz="800" b="1" dirty="0" smtClean="0"/>
          </a:p>
          <a:p>
            <a:r>
              <a:rPr lang="en-CA" sz="1800" b="1" dirty="0" smtClean="0"/>
              <a:t>Identify continuous improvement opportunities to professionals such as; use of visual design techniques to create more natural looking openings, use of more partial cutting and retention to retain higher levels of volume, or stems, within harvested openings, use of smaller opening sizes in retention and partial retention VQO areas.</a:t>
            </a:r>
          </a:p>
          <a:p>
            <a:endParaRPr lang="en-CA" sz="800" b="1" dirty="0" smtClean="0"/>
          </a:p>
          <a:p>
            <a:r>
              <a:rPr lang="en-CA" sz="1800" b="1" dirty="0" smtClean="0"/>
              <a:t>Provide recommendations to MFLNRO Executive on how to improve Visual Management. For example there is a need to amend the FPPR to define terms such as significant public viewpoint and landform. </a:t>
            </a:r>
            <a:endParaRPr lang="en-CA" sz="1800" b="1" dirty="0" smtClean="0"/>
          </a:p>
          <a:p>
            <a:r>
              <a:rPr lang="en-CA" sz="1800" b="1" dirty="0" smtClean="0"/>
              <a:t>Update</a:t>
            </a:r>
            <a:r>
              <a:rPr lang="en-CA" sz="1800" dirty="0" smtClean="0"/>
              <a:t> </a:t>
            </a:r>
            <a:r>
              <a:rPr lang="en-CA" sz="1800" b="1" dirty="0" smtClean="0"/>
              <a:t>the </a:t>
            </a:r>
            <a:r>
              <a:rPr lang="en-CA" sz="1800" b="1" dirty="0" smtClean="0"/>
              <a:t>VIA </a:t>
            </a:r>
            <a:r>
              <a:rPr lang="en-CA" sz="1800" b="1" dirty="0" smtClean="0"/>
              <a:t>Guidebook as </a:t>
            </a:r>
            <a:r>
              <a:rPr lang="en-CA" sz="1800" b="1" dirty="0" smtClean="0"/>
              <a:t>Best Management Practice.</a:t>
            </a:r>
            <a:endParaRPr lang="en-CA" sz="1800" b="1" dirty="0" smtClean="0"/>
          </a:p>
          <a:p>
            <a:endParaRPr lang="en-CA" sz="800" b="1" dirty="0" smtClean="0"/>
          </a:p>
          <a:p>
            <a:r>
              <a:rPr lang="en-CA" sz="1800" b="1" dirty="0" smtClean="0"/>
              <a:t>Provide Visual Resource Management training to Professionals.</a:t>
            </a:r>
          </a:p>
          <a:p>
            <a:endParaRPr lang="en-CA" sz="1800" b="1" dirty="0" smtClean="0"/>
          </a:p>
        </p:txBody>
      </p:sp>
      <p:sp>
        <p:nvSpPr>
          <p:cNvPr id="4" name="Rectangle 4"/>
          <p:cNvSpPr txBox="1">
            <a:spLocks noChangeArrowheads="1"/>
          </p:cNvSpPr>
          <p:nvPr/>
        </p:nvSpPr>
        <p:spPr bwMode="auto">
          <a:xfrm>
            <a:off x="457200" y="333375"/>
            <a:ext cx="8229600" cy="922338"/>
          </a:xfrm>
          <a:prstGeom prst="rect">
            <a:avLst/>
          </a:prstGeom>
          <a:ln>
            <a:miter lim="800000"/>
            <a:headEnd/>
            <a:tailEnd/>
          </a:ln>
        </p:spPr>
        <p:txBody>
          <a:bodyPr vert="horz" wrap="square" lIns="91440" tIns="45720" rIns="91440" bIns="45720" numCol="1" anchor="t" anchorCtr="0" compatLnSpc="1">
            <a:prstTxWarp prst="textNoShape">
              <a:avLst/>
            </a:prstTxWarp>
            <a:norm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CA" sz="3600" b="1" i="0" u="none" strike="noStrike" kern="0" cap="none" spc="0" normalizeH="0" baseline="0" noProof="0" dirty="0" smtClean="0">
                <a:ln>
                  <a:noFill/>
                </a:ln>
                <a:solidFill>
                  <a:srgbClr val="FFC000"/>
                </a:solidFill>
                <a:effectLst>
                  <a:outerShdw blurRad="38100" dist="38100" dir="2700000" algn="tl">
                    <a:srgbClr val="000000"/>
                  </a:outerShdw>
                </a:effectLst>
                <a:uLnTx/>
                <a:uFillTx/>
                <a:latin typeface="Times New Roman" pitchFamily="18" charset="0"/>
                <a:ea typeface="+mj-ea"/>
                <a:cs typeface="Times New Roman" pitchFamily="18" charset="0"/>
              </a:rPr>
              <a:t>Where from Here?</a:t>
            </a:r>
          </a:p>
        </p:txBody>
      </p:sp>
      <p:pic>
        <p:nvPicPr>
          <p:cNvPr id="5" name="Picture 88"/>
          <p:cNvPicPr>
            <a:picLocks noChangeAspect="1" noChangeArrowheads="1"/>
          </p:cNvPicPr>
          <p:nvPr/>
        </p:nvPicPr>
        <p:blipFill>
          <a:blip r:embed="rId2" cstate="print"/>
          <a:srcRect/>
          <a:stretch>
            <a:fillRect/>
          </a:stretch>
        </p:blipFill>
        <p:spPr bwMode="auto">
          <a:xfrm>
            <a:off x="7885113" y="5876925"/>
            <a:ext cx="914400" cy="781050"/>
          </a:xfrm>
          <a:prstGeom prst="rect">
            <a:avLst/>
          </a:prstGeom>
          <a:noFill/>
          <a:ln w="9525">
            <a:noFill/>
            <a:miter lim="800000"/>
            <a:headEnd/>
            <a:tailEnd/>
          </a:ln>
        </p:spPr>
      </p:pic>
      <p:sp>
        <p:nvSpPr>
          <p:cNvPr id="7" name="Line 79"/>
          <p:cNvSpPr>
            <a:spLocks noChangeShapeType="1"/>
          </p:cNvSpPr>
          <p:nvPr/>
        </p:nvSpPr>
        <p:spPr bwMode="auto">
          <a:xfrm>
            <a:off x="395288" y="1125538"/>
            <a:ext cx="8424862" cy="0"/>
          </a:xfrm>
          <a:prstGeom prst="line">
            <a:avLst/>
          </a:prstGeom>
          <a:noFill/>
          <a:ln w="25400">
            <a:solidFill>
              <a:srgbClr val="FFC000"/>
            </a:solidFill>
            <a:round/>
            <a:headEnd/>
            <a:tailEnd/>
          </a:ln>
        </p:spPr>
        <p:txBody>
          <a:bodyPr/>
          <a:lstStyle/>
          <a:p>
            <a:endParaRPr lang="en-CA" dirty="0"/>
          </a:p>
        </p:txBody>
      </p:sp>
      <p:sp>
        <p:nvSpPr>
          <p:cNvPr id="8" name="Text Box 2"/>
          <p:cNvSpPr txBox="1">
            <a:spLocks noChangeArrowheads="1"/>
          </p:cNvSpPr>
          <p:nvPr/>
        </p:nvSpPr>
        <p:spPr bwMode="auto">
          <a:xfrm>
            <a:off x="8763000" y="6400800"/>
            <a:ext cx="381000" cy="307777"/>
          </a:xfrm>
          <a:prstGeom prst="rect">
            <a:avLst/>
          </a:prstGeom>
          <a:noFill/>
          <a:ln w="9525">
            <a:noFill/>
            <a:miter lim="800000"/>
            <a:headEnd/>
            <a:tailEnd/>
          </a:ln>
        </p:spPr>
        <p:txBody>
          <a:bodyPr>
            <a:spAutoFit/>
          </a:bodyPr>
          <a:lstStyle/>
          <a:p>
            <a:pPr>
              <a:spcBef>
                <a:spcPct val="50000"/>
              </a:spcBef>
            </a:pPr>
            <a:r>
              <a:rPr lang="en-GB" sz="1400" dirty="0" smtClean="0">
                <a:latin typeface="Arial" charset="0"/>
              </a:rPr>
              <a:t>22</a:t>
            </a:r>
            <a:endParaRPr lang="en-GB" sz="1400" dirty="0">
              <a:latin typeface="Monotype Sorts" pitchFamily="2" charset="2"/>
            </a:endParaRPr>
          </a:p>
        </p:txBody>
      </p:sp>
    </p:spTree>
  </p:cSld>
  <p:clrMapOvr>
    <a:masterClrMapping/>
  </p:clrMapOvr>
  <p:transition spd="med">
    <p:circl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noChangeArrowheads="1"/>
          </p:cNvSpPr>
          <p:nvPr>
            <p:ph type="body" idx="1"/>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endParaRPr lang="en-CA" smtClean="0"/>
          </a:p>
        </p:txBody>
      </p:sp>
      <p:pic>
        <p:nvPicPr>
          <p:cNvPr id="22531" name="Picture 4" descr="DKL_08_Skimmerhorn Ridge"/>
          <p:cNvPicPr>
            <a:picLocks noChangeAspect="1" noChangeArrowheads="1"/>
          </p:cNvPicPr>
          <p:nvPr/>
        </p:nvPicPr>
        <p:blipFill>
          <a:blip r:embed="rId3" cstate="print"/>
          <a:srcRect l="7594" r="19551"/>
          <a:stretch>
            <a:fillRect/>
          </a:stretch>
        </p:blipFill>
        <p:spPr bwMode="auto">
          <a:xfrm>
            <a:off x="0" y="0"/>
            <a:ext cx="9144000" cy="6884988"/>
          </a:xfrm>
          <a:prstGeom prst="rect">
            <a:avLst/>
          </a:prstGeom>
          <a:noFill/>
          <a:ln w="9525">
            <a:noFill/>
            <a:miter lim="800000"/>
            <a:headEnd/>
            <a:tailEnd/>
          </a:ln>
        </p:spPr>
      </p:pic>
      <p:sp>
        <p:nvSpPr>
          <p:cNvPr id="395269" name="Text Box 5"/>
          <p:cNvSpPr txBox="1">
            <a:spLocks noChangeArrowheads="1"/>
          </p:cNvSpPr>
          <p:nvPr/>
        </p:nvSpPr>
        <p:spPr bwMode="auto">
          <a:xfrm>
            <a:off x="0" y="3027363"/>
            <a:ext cx="9144000" cy="762000"/>
          </a:xfrm>
          <a:prstGeom prst="rect">
            <a:avLst/>
          </a:prstGeom>
          <a:noFill/>
          <a:ln w="9525">
            <a:noFill/>
            <a:miter lim="800000"/>
            <a:headEnd/>
            <a:tailEnd/>
          </a:ln>
          <a:effectLst/>
        </p:spPr>
        <p:txBody>
          <a:bodyPr>
            <a:spAutoFit/>
          </a:bodyPr>
          <a:lstStyle/>
          <a:p>
            <a:pPr algn="ctr">
              <a:spcBef>
                <a:spcPct val="50000"/>
              </a:spcBef>
              <a:defRPr/>
            </a:pPr>
            <a:r>
              <a:rPr lang="en-CA" sz="4400" b="1" dirty="0">
                <a:solidFill>
                  <a:srgbClr val="FFC000"/>
                </a:solidFill>
                <a:effectLst>
                  <a:outerShdw blurRad="38100" dist="38100" dir="2700000" algn="tl">
                    <a:srgbClr val="000000"/>
                  </a:outerShdw>
                </a:effectLst>
                <a:latin typeface="Times New Roman" pitchFamily="18" charset="0"/>
                <a:cs typeface="+mn-cs"/>
              </a:rPr>
              <a:t>Thank You</a:t>
            </a:r>
          </a:p>
        </p:txBody>
      </p:sp>
      <p:pic>
        <p:nvPicPr>
          <p:cNvPr id="22533" name="Picture 5" descr="BCID_BPOE_V_RGB_rev"/>
          <p:cNvPicPr>
            <a:picLocks noChangeAspect="1" noChangeArrowheads="1"/>
          </p:cNvPicPr>
          <p:nvPr/>
        </p:nvPicPr>
        <p:blipFill>
          <a:blip r:embed="rId4" cstate="print">
            <a:lum bright="-10000" contrast="10000"/>
          </a:blip>
          <a:srcRect l="19841" t="13252" r="18835" b="24738"/>
          <a:stretch>
            <a:fillRect/>
          </a:stretch>
        </p:blipFill>
        <p:spPr bwMode="auto">
          <a:xfrm>
            <a:off x="7885113" y="5834063"/>
            <a:ext cx="860425" cy="763587"/>
          </a:xfrm>
          <a:prstGeom prst="rect">
            <a:avLst/>
          </a:prstGeom>
          <a:noFill/>
          <a:ln w="9525">
            <a:noFill/>
            <a:miter lim="800000"/>
            <a:headEnd/>
            <a:tailEnd/>
          </a:ln>
        </p:spPr>
      </p:pic>
      <p:sp>
        <p:nvSpPr>
          <p:cNvPr id="7" name="TextBox 82"/>
          <p:cNvSpPr txBox="1">
            <a:spLocks noChangeArrowheads="1"/>
          </p:cNvSpPr>
          <p:nvPr/>
        </p:nvSpPr>
        <p:spPr bwMode="auto">
          <a:xfrm>
            <a:off x="304800" y="5900738"/>
            <a:ext cx="2438400" cy="738187"/>
          </a:xfrm>
          <a:prstGeom prst="rect">
            <a:avLst/>
          </a:prstGeom>
          <a:noFill/>
          <a:ln w="9525">
            <a:noFill/>
            <a:miter lim="800000"/>
            <a:headEnd/>
            <a:tailEnd/>
          </a:ln>
        </p:spPr>
        <p:txBody>
          <a:bodyPr>
            <a:spAutoFit/>
          </a:bodyPr>
          <a:lstStyle/>
          <a:p>
            <a:r>
              <a:rPr lang="en-CA" sz="1400" b="1" dirty="0">
                <a:latin typeface="Times New Roman" pitchFamily="18" charset="0"/>
                <a:cs typeface="Times New Roman" pitchFamily="18" charset="0"/>
              </a:rPr>
              <a:t>Ministry of </a:t>
            </a:r>
          </a:p>
          <a:p>
            <a:r>
              <a:rPr lang="en-CA" sz="1400" b="1" dirty="0">
                <a:latin typeface="Times New Roman" pitchFamily="18" charset="0"/>
                <a:cs typeface="Times New Roman" pitchFamily="18" charset="0"/>
              </a:rPr>
              <a:t>Forests, Lands and </a:t>
            </a:r>
          </a:p>
          <a:p>
            <a:r>
              <a:rPr lang="en-CA" sz="1400" b="1" dirty="0">
                <a:latin typeface="Times New Roman" pitchFamily="18" charset="0"/>
                <a:cs typeface="Times New Roman" pitchFamily="18" charset="0"/>
              </a:rPr>
              <a:t>Natural Resource Operations</a:t>
            </a:r>
          </a:p>
        </p:txBody>
      </p:sp>
      <p:sp>
        <p:nvSpPr>
          <p:cNvPr id="8" name="Text Box 2"/>
          <p:cNvSpPr txBox="1">
            <a:spLocks noChangeArrowheads="1"/>
          </p:cNvSpPr>
          <p:nvPr/>
        </p:nvSpPr>
        <p:spPr bwMode="auto">
          <a:xfrm>
            <a:off x="8763000" y="6400800"/>
            <a:ext cx="381000" cy="307777"/>
          </a:xfrm>
          <a:prstGeom prst="rect">
            <a:avLst/>
          </a:prstGeom>
          <a:noFill/>
          <a:ln w="9525">
            <a:noFill/>
            <a:miter lim="800000"/>
            <a:headEnd/>
            <a:tailEnd/>
          </a:ln>
        </p:spPr>
        <p:txBody>
          <a:bodyPr>
            <a:spAutoFit/>
          </a:bodyPr>
          <a:lstStyle/>
          <a:p>
            <a:pPr>
              <a:spcBef>
                <a:spcPct val="50000"/>
              </a:spcBef>
            </a:pPr>
            <a:r>
              <a:rPr lang="en-GB" sz="1400" dirty="0" smtClean="0">
                <a:latin typeface="Arial" charset="0"/>
              </a:rPr>
              <a:t>23</a:t>
            </a:r>
            <a:endParaRPr lang="en-GB" sz="1400" dirty="0">
              <a:latin typeface="Monotype Sorts" pitchFamily="2" charset="2"/>
            </a:endParaRPr>
          </a:p>
        </p:txBody>
      </p:sp>
    </p:spTree>
  </p:cSld>
  <p:clrMapOvr>
    <a:masterClrMapping/>
  </p:clrMapOvr>
  <p:transition spd="med">
    <p:circle/>
  </p:transition>
  <p:timing>
    <p:tnLst>
      <p:par>
        <p:cTn id="1" dur="indefinite" restart="never" nodeType="tmRoot"/>
      </p:par>
    </p:tnLst>
  </p:timing>
</p:sld>
</file>

<file path=ppt/theme/theme1.xml><?xml version="1.0" encoding="utf-8"?>
<a:theme xmlns:a="http://schemas.openxmlformats.org/drawingml/2006/main" name="Mountain Top">
  <a:themeElements>
    <a:clrScheme name="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Mountain Top">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untain Top 1">
        <a:dk1>
          <a:srgbClr val="4C3A1C"/>
        </a:dk1>
        <a:lt1>
          <a:srgbClr val="FFFFFF"/>
        </a:lt1>
        <a:dk2>
          <a:srgbClr val="993300"/>
        </a:dk2>
        <a:lt2>
          <a:srgbClr val="CCAA00"/>
        </a:lt2>
        <a:accent1>
          <a:srgbClr val="FF3300"/>
        </a:accent1>
        <a:accent2>
          <a:srgbClr val="9E6600"/>
        </a:accent2>
        <a:accent3>
          <a:srgbClr val="CAADAA"/>
        </a:accent3>
        <a:accent4>
          <a:srgbClr val="DADADA"/>
        </a:accent4>
        <a:accent5>
          <a:srgbClr val="FFADAA"/>
        </a:accent5>
        <a:accent6>
          <a:srgbClr val="8F5C00"/>
        </a:accent6>
        <a:hlink>
          <a:srgbClr val="FFCC00"/>
        </a:hlink>
        <a:folHlink>
          <a:srgbClr val="F7DC97"/>
        </a:folHlink>
      </a:clrScheme>
      <a:clrMap bg1="dk2" tx1="lt1" bg2="dk1" tx2="lt2" accent1="accent1" accent2="accent2" accent3="accent3" accent4="accent4" accent5="accent5" accent6="accent6" hlink="hlink" folHlink="folHlink"/>
    </a:extraClrScheme>
    <a:extraClrScheme>
      <a:clrScheme name="Mountain Top 2">
        <a:dk1>
          <a:srgbClr val="3D0058"/>
        </a:dk1>
        <a:lt1>
          <a:srgbClr val="FFFFFF"/>
        </a:lt1>
        <a:dk2>
          <a:srgbClr val="9188B0"/>
        </a:dk2>
        <a:lt2>
          <a:srgbClr val="DDE0DC"/>
        </a:lt2>
        <a:accent1>
          <a:srgbClr val="FFCC00"/>
        </a:accent1>
        <a:accent2>
          <a:srgbClr val="4C3D78"/>
        </a:accent2>
        <a:accent3>
          <a:srgbClr val="C7C3D4"/>
        </a:accent3>
        <a:accent4>
          <a:srgbClr val="DADADA"/>
        </a:accent4>
        <a:accent5>
          <a:srgbClr val="FFE2AA"/>
        </a:accent5>
        <a:accent6>
          <a:srgbClr val="44366C"/>
        </a:accent6>
        <a:hlink>
          <a:srgbClr val="743D78"/>
        </a:hlink>
        <a:folHlink>
          <a:srgbClr val="CC9900"/>
        </a:folHlink>
      </a:clrScheme>
      <a:clrMap bg1="dk2" tx1="lt1" bg2="dk1" tx2="lt2" accent1="accent1" accent2="accent2" accent3="accent3" accent4="accent4" accent5="accent5" accent6="accent6" hlink="hlink" folHlink="folHlink"/>
    </a:extraClrScheme>
    <a:extraClrScheme>
      <a:clrScheme name="Mountain Top 3">
        <a:dk1>
          <a:srgbClr val="10104C"/>
        </a:dk1>
        <a:lt1>
          <a:srgbClr val="FFFFFF"/>
        </a:lt1>
        <a:dk2>
          <a:srgbClr val="003366"/>
        </a:dk2>
        <a:lt2>
          <a:srgbClr val="C6CCD4"/>
        </a:lt2>
        <a:accent1>
          <a:srgbClr val="33CCFF"/>
        </a:accent1>
        <a:accent2>
          <a:srgbClr val="5B5B8D"/>
        </a:accent2>
        <a:accent3>
          <a:srgbClr val="AAADB8"/>
        </a:accent3>
        <a:accent4>
          <a:srgbClr val="DADADA"/>
        </a:accent4>
        <a:accent5>
          <a:srgbClr val="ADE2FF"/>
        </a:accent5>
        <a:accent6>
          <a:srgbClr val="52527F"/>
        </a:accent6>
        <a:hlink>
          <a:srgbClr val="4529AB"/>
        </a:hlink>
        <a:folHlink>
          <a:srgbClr val="00CC99"/>
        </a:folHlink>
      </a:clrScheme>
      <a:clrMap bg1="dk2" tx1="lt1" bg2="dk1" tx2="lt2" accent1="accent1" accent2="accent2" accent3="accent3" accent4="accent4" accent5="accent5" accent6="accent6" hlink="hlink" folHlink="folHlink"/>
    </a:extraClrScheme>
    <a:extraClrScheme>
      <a:clrScheme name="Mountain Top 4">
        <a:dk1>
          <a:srgbClr val="B0C8CA"/>
        </a:dk1>
        <a:lt1>
          <a:srgbClr val="FFFFFF"/>
        </a:lt1>
        <a:dk2>
          <a:srgbClr val="000099"/>
        </a:dk2>
        <a:lt2>
          <a:srgbClr val="FFFFFF"/>
        </a:lt2>
        <a:accent1>
          <a:srgbClr val="89C4FF"/>
        </a:accent1>
        <a:accent2>
          <a:srgbClr val="00008C"/>
        </a:accent2>
        <a:accent3>
          <a:srgbClr val="AAAACA"/>
        </a:accent3>
        <a:accent4>
          <a:srgbClr val="DADADA"/>
        </a:accent4>
        <a:accent5>
          <a:srgbClr val="C4DEFF"/>
        </a:accent5>
        <a:accent6>
          <a:srgbClr val="00007E"/>
        </a:accent6>
        <a:hlink>
          <a:srgbClr val="6666FF"/>
        </a:hlink>
        <a:folHlink>
          <a:srgbClr val="C0C0C0"/>
        </a:folHlink>
      </a:clrScheme>
      <a:clrMap bg1="dk2" tx1="lt1" bg2="dk1" tx2="lt2" accent1="accent1" accent2="accent2" accent3="accent3" accent4="accent4" accent5="accent5" accent6="accent6" hlink="hlink" folHlink="folHlink"/>
    </a:extraClrScheme>
    <a:extraClrScheme>
      <a:clrScheme name="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clrMap bg1="dk2" tx1="lt1" bg2="dk1" tx2="lt2" accent1="accent1" accent2="accent2" accent3="accent3" accent4="accent4" accent5="accent5" accent6="accent6" hlink="hlink" folHlink="folHlink"/>
    </a:extraClrScheme>
    <a:extraClrScheme>
      <a:clrScheme name="Mountain Top 6">
        <a:dk1>
          <a:srgbClr val="809296"/>
        </a:dk1>
        <a:lt1>
          <a:srgbClr val="FFFFFF"/>
        </a:lt1>
        <a:dk2>
          <a:srgbClr val="6699FF"/>
        </a:dk2>
        <a:lt2>
          <a:srgbClr val="B3EDFF"/>
        </a:lt2>
        <a:accent1>
          <a:srgbClr val="FF9933"/>
        </a:accent1>
        <a:accent2>
          <a:srgbClr val="FFAA99"/>
        </a:accent2>
        <a:accent3>
          <a:srgbClr val="B8CAFF"/>
        </a:accent3>
        <a:accent4>
          <a:srgbClr val="DADADA"/>
        </a:accent4>
        <a:accent5>
          <a:srgbClr val="FFCAAD"/>
        </a:accent5>
        <a:accent6>
          <a:srgbClr val="E79A8A"/>
        </a:accent6>
        <a:hlink>
          <a:srgbClr val="FFCFAB"/>
        </a:hlink>
        <a:folHlink>
          <a:srgbClr val="CC9900"/>
        </a:folHlink>
      </a:clrScheme>
      <a:clrMap bg1="dk2" tx1="lt1" bg2="dk1" tx2="lt2" accent1="accent1" accent2="accent2" accent3="accent3" accent4="accent4" accent5="accent5" accent6="accent6" hlink="hlink" folHlink="folHlink"/>
    </a:extraClrScheme>
    <a:extraClrScheme>
      <a:clrScheme name="Mountain Top 7">
        <a:dk1>
          <a:srgbClr val="006666"/>
        </a:dk1>
        <a:lt1>
          <a:srgbClr val="FFFFFF"/>
        </a:lt1>
        <a:dk2>
          <a:srgbClr val="85D1E3"/>
        </a:dk2>
        <a:lt2>
          <a:srgbClr val="CCFFFF"/>
        </a:lt2>
        <a:accent1>
          <a:srgbClr val="FFCC00"/>
        </a:accent1>
        <a:accent2>
          <a:srgbClr val="00CC99"/>
        </a:accent2>
        <a:accent3>
          <a:srgbClr val="C2E5EF"/>
        </a:accent3>
        <a:accent4>
          <a:srgbClr val="DADADA"/>
        </a:accent4>
        <a:accent5>
          <a:srgbClr val="FFE2AA"/>
        </a:accent5>
        <a:accent6>
          <a:srgbClr val="00B98A"/>
        </a:accent6>
        <a:hlink>
          <a:srgbClr val="0099FF"/>
        </a:hlink>
        <a:folHlink>
          <a:srgbClr val="6600CC"/>
        </a:folHlink>
      </a:clrScheme>
      <a:clrMap bg1="dk2" tx1="lt1" bg2="dk1" tx2="lt2" accent1="accent1" accent2="accent2" accent3="accent3" accent4="accent4" accent5="accent5" accent6="accent6" hlink="hlink" folHlink="folHlink"/>
    </a:extraClrScheme>
    <a:extraClrScheme>
      <a:clrScheme name="Mountain Top 8">
        <a:dk1>
          <a:srgbClr val="404B3D"/>
        </a:dk1>
        <a:lt1>
          <a:srgbClr val="FFFFFF"/>
        </a:lt1>
        <a:dk2>
          <a:srgbClr val="A7A491"/>
        </a:dk2>
        <a:lt2>
          <a:srgbClr val="CCD0CA"/>
        </a:lt2>
        <a:accent1>
          <a:srgbClr val="33CCCC"/>
        </a:accent1>
        <a:accent2>
          <a:srgbClr val="004E4C"/>
        </a:accent2>
        <a:accent3>
          <a:srgbClr val="D0CFC7"/>
        </a:accent3>
        <a:accent4>
          <a:srgbClr val="DADADA"/>
        </a:accent4>
        <a:accent5>
          <a:srgbClr val="ADE2E2"/>
        </a:accent5>
        <a:accent6>
          <a:srgbClr val="004644"/>
        </a:accent6>
        <a:hlink>
          <a:srgbClr val="477781"/>
        </a:hlink>
        <a:folHlink>
          <a:srgbClr val="85CC74"/>
        </a:folHlink>
      </a:clrScheme>
      <a:clrMap bg1="dk2" tx1="lt1" bg2="dk1" tx2="lt2" accent1="accent1" accent2="accent2" accent3="accent3" accent4="accent4" accent5="accent5" accent6="accent6" hlink="hlink" folHlink="folHlink"/>
    </a:extraClrScheme>
    <a:extraClrScheme>
      <a:clrScheme name="Mountain Top 9">
        <a:dk1>
          <a:srgbClr val="000000"/>
        </a:dk1>
        <a:lt1>
          <a:srgbClr val="FFFFFF"/>
        </a:lt1>
        <a:dk2>
          <a:srgbClr val="FFFFAF"/>
        </a:dk2>
        <a:lt2>
          <a:srgbClr val="676597"/>
        </a:lt2>
        <a:accent1>
          <a:srgbClr val="66CCFF"/>
        </a:accent1>
        <a:accent2>
          <a:srgbClr val="CCECFF"/>
        </a:accent2>
        <a:accent3>
          <a:srgbClr val="FFFFFF"/>
        </a:accent3>
        <a:accent4>
          <a:srgbClr val="000000"/>
        </a:accent4>
        <a:accent5>
          <a:srgbClr val="B8E2FF"/>
        </a:accent5>
        <a:accent6>
          <a:srgbClr val="B9D6E7"/>
        </a:accent6>
        <a:hlink>
          <a:srgbClr val="6600CC"/>
        </a:hlink>
        <a:folHlink>
          <a:srgbClr val="0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Mountain Top">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Mountain Top">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Mountain Top">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Mountain Top">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Mountain Top</Template>
  <TotalTime>13275</TotalTime>
  <Words>1612</Words>
  <Application>Microsoft Office PowerPoint</Application>
  <PresentationFormat>On-screen Show (4:3)</PresentationFormat>
  <Paragraphs>276</Paragraphs>
  <Slides>23</Slides>
  <Notes>6</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23</vt:i4>
      </vt:variant>
    </vt:vector>
  </HeadingPairs>
  <TitlesOfParts>
    <vt:vector size="26" baseType="lpstr">
      <vt:lpstr>Mountain Top</vt:lpstr>
      <vt:lpstr>Chart</vt:lpstr>
      <vt:lpstr>Worksheet</vt:lpstr>
      <vt:lpstr>Slide 1</vt:lpstr>
      <vt:lpstr>Slide 2</vt:lpstr>
      <vt:lpstr>FREP Evaluation vs C&amp;E Inspection </vt:lpstr>
      <vt:lpstr>Slide 4</vt:lpstr>
      <vt:lpstr>Slide 5</vt:lpstr>
      <vt:lpstr>Slide 6</vt:lpstr>
      <vt:lpstr>Slide 7</vt:lpstr>
      <vt:lpstr>Slide 8</vt:lpstr>
      <vt:lpstr>Slide 9</vt:lpstr>
      <vt:lpstr>2. Did VQO achievement vary by VQO class? </vt:lpstr>
      <vt:lpstr>Slide 11</vt:lpstr>
      <vt:lpstr>Slide 12</vt:lpstr>
      <vt:lpstr>Slide 13</vt:lpstr>
      <vt:lpstr>Observations</vt:lpstr>
      <vt:lpstr>Slide 15</vt:lpstr>
      <vt:lpstr>Slide 16</vt:lpstr>
      <vt:lpstr>Slide 17</vt:lpstr>
      <vt:lpstr>Slide 18</vt:lpstr>
      <vt:lpstr>Slide 19</vt:lpstr>
      <vt:lpstr>Slide 20</vt:lpstr>
      <vt:lpstr>Preliminary Observations</vt:lpstr>
      <vt:lpstr>Slide 22</vt:lpstr>
      <vt:lpstr>Slide 23</vt:lpstr>
    </vt:vector>
  </TitlesOfParts>
  <Company>University of Sheffield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Landscape Character Assessment</dc:title>
  <dc:creator>Swanwick</dc:creator>
  <cp:lastModifiedBy>jmarc</cp:lastModifiedBy>
  <cp:revision>487</cp:revision>
  <cp:lastPrinted>2005-11-21T19:57:34Z</cp:lastPrinted>
  <dcterms:created xsi:type="dcterms:W3CDTF">2003-10-29T22:16:23Z</dcterms:created>
  <dcterms:modified xsi:type="dcterms:W3CDTF">2012-10-15T16:50:46Z</dcterms:modified>
</cp:coreProperties>
</file>